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57" r:id="rId4"/>
    <p:sldId id="258" r:id="rId5"/>
    <p:sldId id="271" r:id="rId6"/>
    <p:sldId id="259" r:id="rId7"/>
    <p:sldId id="283" r:id="rId8"/>
    <p:sldId id="267" r:id="rId9"/>
    <p:sldId id="284" r:id="rId10"/>
    <p:sldId id="268" r:id="rId11"/>
    <p:sldId id="260" r:id="rId12"/>
    <p:sldId id="261" r:id="rId13"/>
    <p:sldId id="274" r:id="rId14"/>
    <p:sldId id="275" r:id="rId15"/>
    <p:sldId id="276" r:id="rId16"/>
    <p:sldId id="277" r:id="rId17"/>
    <p:sldId id="278" r:id="rId18"/>
    <p:sldId id="285" r:id="rId19"/>
    <p:sldId id="280" r:id="rId20"/>
    <p:sldId id="281" r:id="rId21"/>
    <p:sldId id="282" r:id="rId22"/>
    <p:sldId id="286" r:id="rId23"/>
    <p:sldId id="287" r:id="rId24"/>
    <p:sldId id="288" r:id="rId25"/>
    <p:sldId id="289" r:id="rId26"/>
    <p:sldId id="290" r:id="rId27"/>
    <p:sldId id="291" r:id="rId28"/>
    <p:sldId id="292" r:id="rId29"/>
    <p:sldId id="293" r:id="rId30"/>
    <p:sldId id="302" r:id="rId31"/>
    <p:sldId id="294" r:id="rId32"/>
    <p:sldId id="295" r:id="rId33"/>
    <p:sldId id="296" r:id="rId34"/>
    <p:sldId id="297" r:id="rId35"/>
    <p:sldId id="298" r:id="rId36"/>
    <p:sldId id="299" r:id="rId37"/>
    <p:sldId id="300" r:id="rId38"/>
    <p:sldId id="301" r:id="rId39"/>
    <p:sldId id="265" r:id="rId40"/>
    <p:sldId id="30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27"/>
  </p:normalViewPr>
  <p:slideViewPr>
    <p:cSldViewPr snapToGrid="0" snapToObjects="1">
      <p:cViewPr varScale="1">
        <p:scale>
          <a:sx n="57" d="100"/>
          <a:sy n="57" d="100"/>
        </p:scale>
        <p:origin x="-102" y="-4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7/11/2017</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7/11/2017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7/11/2017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7/11/2017</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4.wmf"/></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7.wmf"/></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3" Type="http://schemas.openxmlformats.org/officeDocument/2006/relationships/hyperlink" Target="https://www.linkedin.com/in/dushyant-bhavsar-02b11125" TargetMode="External"/><Relationship Id="rId2" Type="http://schemas.openxmlformats.org/officeDocument/2006/relationships/hyperlink" Target="mailto:bhavsar.dushyant@gmail.com"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Mining</a:t>
            </a:r>
            <a:endParaRPr lang="en-US" dirty="0"/>
          </a:p>
        </p:txBody>
      </p:sp>
      <p:sp>
        <p:nvSpPr>
          <p:cNvPr id="3" name="Subtitle 2"/>
          <p:cNvSpPr>
            <a:spLocks noGrp="1"/>
          </p:cNvSpPr>
          <p:nvPr>
            <p:ph type="subTitle" idx="1"/>
          </p:nvPr>
        </p:nvSpPr>
        <p:spPr/>
        <p:txBody>
          <a:bodyPr>
            <a:normAutofit lnSpcReduction="10000"/>
          </a:bodyPr>
          <a:lstStyle/>
          <a:p>
            <a:r>
              <a:rPr lang="en-US" dirty="0" smtClean="0"/>
              <a:t>HR Analytics: Predict Employee </a:t>
            </a:r>
            <a:r>
              <a:rPr lang="en-US" dirty="0" smtClean="0"/>
              <a:t>Attrition</a:t>
            </a:r>
            <a:endParaRPr lang="en-US" dirty="0" smtClean="0"/>
          </a:p>
          <a:p>
            <a:r>
              <a:rPr lang="en-US" dirty="0" smtClean="0"/>
              <a:t>CART, Random Forest and Artificial Neural Net.</a:t>
            </a:r>
          </a:p>
          <a:p>
            <a:r>
              <a:rPr lang="en-US" dirty="0" smtClean="0"/>
              <a:t>By: Dushyant Bhavsar</a:t>
            </a:r>
            <a:endParaRPr lang="en-US" dirty="0"/>
          </a:p>
        </p:txBody>
      </p:sp>
    </p:spTree>
    <p:extLst>
      <p:ext uri="{BB962C8B-B14F-4D97-AF65-F5344CB8AC3E}">
        <p14:creationId xmlns:p14="http://schemas.microsoft.com/office/powerpoint/2010/main" val="1632621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E</a:t>
            </a:r>
            <a:r>
              <a:rPr lang="en-US" dirty="0"/>
              <a:t>xploratory </a:t>
            </a:r>
            <a:r>
              <a:rPr lang="en-US" u="sng" dirty="0"/>
              <a:t>D</a:t>
            </a:r>
            <a:r>
              <a:rPr lang="en-US" dirty="0"/>
              <a:t>ata </a:t>
            </a:r>
            <a:r>
              <a:rPr lang="en-US" u="sng" dirty="0"/>
              <a:t>A</a:t>
            </a:r>
            <a:r>
              <a:rPr lang="en-US" dirty="0"/>
              <a:t>nalysis </a:t>
            </a:r>
            <a:r>
              <a:rPr lang="en-US" u="sng" dirty="0"/>
              <a:t>&amp;</a:t>
            </a:r>
            <a:r>
              <a:rPr lang="en-US" dirty="0"/>
              <a:t> </a:t>
            </a:r>
            <a:r>
              <a:rPr lang="en-US" u="sng" dirty="0"/>
              <a:t>P</a:t>
            </a:r>
            <a:r>
              <a:rPr lang="en-US" dirty="0"/>
              <a:t>reparation</a:t>
            </a:r>
          </a:p>
        </p:txBody>
      </p:sp>
      <p:sp>
        <p:nvSpPr>
          <p:cNvPr id="3" name="Content Placeholder 2"/>
          <p:cNvSpPr>
            <a:spLocks noGrp="1"/>
          </p:cNvSpPr>
          <p:nvPr>
            <p:ph idx="1"/>
          </p:nvPr>
        </p:nvSpPr>
        <p:spPr/>
        <p:txBody>
          <a:bodyPr>
            <a:normAutofit/>
          </a:bodyPr>
          <a:lstStyle/>
          <a:p>
            <a:r>
              <a:rPr lang="en-US" sz="2200" dirty="0" smtClean="0"/>
              <a:t>Data preparation :</a:t>
            </a:r>
          </a:p>
          <a:p>
            <a:pPr marL="0" indent="0">
              <a:buNone/>
            </a:pPr>
            <a:r>
              <a:rPr lang="en-US" sz="2200" dirty="0" smtClean="0"/>
              <a:t>	# </a:t>
            </a:r>
            <a:r>
              <a:rPr lang="en-US" sz="2200" dirty="0"/>
              <a:t>Creating Development and </a:t>
            </a:r>
            <a:r>
              <a:rPr lang="en-US" sz="2200" dirty="0" smtClean="0"/>
              <a:t>Holdout Sample</a:t>
            </a:r>
          </a:p>
          <a:p>
            <a:pPr marL="0" indent="0">
              <a:buNone/>
            </a:pPr>
            <a:r>
              <a:rPr lang="en-US" sz="2200" dirty="0"/>
              <a:t>	</a:t>
            </a:r>
            <a:r>
              <a:rPr lang="en-US" sz="2200" dirty="0" smtClean="0"/>
              <a:t>	2189 scaled records for model development with attrition rate </a:t>
            </a:r>
            <a:r>
              <a:rPr lang="en-US" sz="2200" dirty="0"/>
              <a:t>ratio </a:t>
            </a:r>
            <a:r>
              <a:rPr lang="en-US" sz="2200" dirty="0" smtClean="0"/>
              <a:t>15:85</a:t>
            </a:r>
          </a:p>
          <a:p>
            <a:pPr marL="0" indent="0">
              <a:buNone/>
            </a:pPr>
            <a:r>
              <a:rPr lang="en-US" sz="2200" dirty="0"/>
              <a:t>	</a:t>
            </a:r>
            <a:r>
              <a:rPr lang="en-US" sz="2200" dirty="0" smtClean="0"/>
              <a:t>	751 scaled unseen records as holdout sample </a:t>
            </a:r>
            <a:r>
              <a:rPr lang="en-US" sz="2200" dirty="0"/>
              <a:t>with attrition rate ratio </a:t>
            </a:r>
            <a:r>
              <a:rPr lang="en-US" sz="2200" dirty="0" smtClean="0"/>
              <a:t>18:82</a:t>
            </a:r>
          </a:p>
          <a:p>
            <a:pPr marL="0" indent="0">
              <a:buNone/>
            </a:pPr>
            <a:r>
              <a:rPr lang="en-US" sz="2200" dirty="0"/>
              <a:t>	</a:t>
            </a:r>
            <a:r>
              <a:rPr lang="en-US" sz="2200" dirty="0" smtClean="0"/>
              <a:t>	both above derived randomly from 2940 scaled records</a:t>
            </a:r>
            <a:endParaRPr lang="en-US" sz="2200" dirty="0"/>
          </a:p>
        </p:txBody>
      </p:sp>
    </p:spTree>
    <p:extLst>
      <p:ext uri="{BB962C8B-B14F-4D97-AF65-F5344CB8AC3E}">
        <p14:creationId xmlns:p14="http://schemas.microsoft.com/office/powerpoint/2010/main" val="1237979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a:t>
            </a:r>
            <a:endParaRPr lang="en-US" dirty="0"/>
          </a:p>
        </p:txBody>
      </p:sp>
      <p:sp>
        <p:nvSpPr>
          <p:cNvPr id="3" name="Content Placeholder 2"/>
          <p:cNvSpPr>
            <a:spLocks noGrp="1"/>
          </p:cNvSpPr>
          <p:nvPr>
            <p:ph idx="1"/>
          </p:nvPr>
        </p:nvSpPr>
        <p:spPr/>
        <p:txBody>
          <a:bodyPr/>
          <a:lstStyle/>
          <a:p>
            <a:r>
              <a:rPr lang="en-US" b="1" dirty="0" smtClean="0"/>
              <a:t>Null Hypothesis(Ho):</a:t>
            </a:r>
            <a:r>
              <a:rPr lang="en-US" dirty="0" smtClean="0"/>
              <a:t> Predictor variables in HREA dataset do not contribute to predict employee attrition i.e. there is no linear relationship between employee attrition and all other predictor variables.</a:t>
            </a:r>
          </a:p>
          <a:p>
            <a:r>
              <a:rPr lang="en-US" b="1" dirty="0" smtClean="0"/>
              <a:t>Alternate Hypothesis(H1):</a:t>
            </a:r>
            <a:r>
              <a:rPr lang="en-US" dirty="0" smtClean="0"/>
              <a:t> There is a linear relationship between employee attrition and predictor variables i.e. all or some have power to predict attrition </a:t>
            </a:r>
            <a:endParaRPr lang="en-US" dirty="0"/>
          </a:p>
        </p:txBody>
      </p:sp>
    </p:spTree>
    <p:extLst>
      <p:ext uri="{BB962C8B-B14F-4D97-AF65-F5344CB8AC3E}">
        <p14:creationId xmlns:p14="http://schemas.microsoft.com/office/powerpoint/2010/main" val="211473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Hypothesis validation using Linear regression</a:t>
            </a:r>
            <a:endParaRPr lang="en-US" dirty="0"/>
          </a:p>
        </p:txBody>
      </p:sp>
      <p:sp>
        <p:nvSpPr>
          <p:cNvPr id="3" name="Content Placeholder 2"/>
          <p:cNvSpPr>
            <a:spLocks noGrp="1"/>
          </p:cNvSpPr>
          <p:nvPr>
            <p:ph idx="1"/>
          </p:nvPr>
        </p:nvSpPr>
        <p:spPr/>
        <p:txBody>
          <a:bodyPr/>
          <a:lstStyle/>
          <a:p>
            <a:r>
              <a:rPr lang="en-US" dirty="0"/>
              <a:t>##Run Linear regression to find significant independent </a:t>
            </a:r>
            <a:r>
              <a:rPr lang="en-US" dirty="0" smtClean="0"/>
              <a:t>variables </a:t>
            </a:r>
            <a:r>
              <a:rPr lang="en-US" dirty="0"/>
              <a:t>from HR Data </a:t>
            </a:r>
            <a:r>
              <a:rPr lang="en-US" dirty="0" smtClean="0"/>
              <a:t>set</a:t>
            </a:r>
          </a:p>
          <a:p>
            <a:pPr marL="457200" lvl="1" indent="0">
              <a:buNone/>
            </a:pPr>
            <a:r>
              <a:rPr lang="en-US" dirty="0" err="1" smtClean="0"/>
              <a:t>ft</a:t>
            </a:r>
            <a:r>
              <a:rPr lang="en-US" dirty="0" smtClean="0"/>
              <a:t> </a:t>
            </a:r>
            <a:r>
              <a:rPr lang="en-US" dirty="0"/>
              <a:t>&lt;- lm(Target~ ., data = </a:t>
            </a:r>
            <a:r>
              <a:rPr lang="en-US" dirty="0" err="1"/>
              <a:t>nn.scaled</a:t>
            </a:r>
            <a:r>
              <a:rPr lang="en-US" dirty="0" smtClean="0"/>
              <a:t>), </a:t>
            </a:r>
          </a:p>
          <a:p>
            <a:pPr marL="457200" lvl="1" indent="0">
              <a:buNone/>
            </a:pPr>
            <a:r>
              <a:rPr lang="en-US" dirty="0" smtClean="0"/>
              <a:t>Summary(</a:t>
            </a:r>
            <a:r>
              <a:rPr lang="en-US" dirty="0" err="1" smtClean="0"/>
              <a:t>ft</a:t>
            </a:r>
            <a:r>
              <a:rPr lang="en-US" dirty="0" smtClean="0"/>
              <a:t>)</a:t>
            </a:r>
          </a:p>
          <a:p>
            <a:pPr marL="457200" lvl="1" indent="0">
              <a:buNone/>
            </a:pPr>
            <a:r>
              <a:rPr lang="en-US" dirty="0" smtClean="0"/>
              <a:t>Result: p-value</a:t>
            </a:r>
            <a:r>
              <a:rPr lang="en-US" dirty="0"/>
              <a:t>: &lt; </a:t>
            </a:r>
            <a:r>
              <a:rPr lang="en-US" dirty="0" smtClean="0"/>
              <a:t>0.00000000000000022204</a:t>
            </a:r>
          </a:p>
          <a:p>
            <a:pPr marL="457200" lvl="1" indent="0">
              <a:buNone/>
            </a:pPr>
            <a:r>
              <a:rPr lang="en-US" dirty="0" smtClean="0"/>
              <a:t>Assuming alpha value to be 0.01, p-value above is far below alpha and Hence, we can safely </a:t>
            </a:r>
            <a:r>
              <a:rPr lang="en-US" b="1" u="sng" dirty="0" smtClean="0"/>
              <a:t>reject null hypothesis</a:t>
            </a:r>
            <a:r>
              <a:rPr lang="en-US" dirty="0" smtClean="0"/>
              <a:t> stating </a:t>
            </a:r>
            <a:r>
              <a:rPr lang="mr-IN" dirty="0" smtClean="0"/>
              <a:t>–</a:t>
            </a:r>
            <a:r>
              <a:rPr lang="en-US" dirty="0" smtClean="0"/>
              <a:t> some or all predictor variables in HREA dataset contribute to predict employee attrition</a:t>
            </a:r>
          </a:p>
          <a:p>
            <a:pPr marL="457200" lvl="1" indent="0">
              <a:buNone/>
            </a:pPr>
            <a:endParaRPr lang="en-US" dirty="0" smtClean="0"/>
          </a:p>
        </p:txBody>
      </p:sp>
    </p:spTree>
    <p:extLst>
      <p:ext uri="{BB962C8B-B14F-4D97-AF65-F5344CB8AC3E}">
        <p14:creationId xmlns:p14="http://schemas.microsoft.com/office/powerpoint/2010/main" val="20079057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Hypothesis validation using Linear regression</a:t>
            </a:r>
            <a:endParaRPr lang="en-US" dirty="0"/>
          </a:p>
        </p:txBody>
      </p:sp>
      <p:sp>
        <p:nvSpPr>
          <p:cNvPr id="3" name="Content Placeholder 2"/>
          <p:cNvSpPr>
            <a:spLocks noGrp="1"/>
          </p:cNvSpPr>
          <p:nvPr>
            <p:ph idx="1"/>
          </p:nvPr>
        </p:nvSpPr>
        <p:spPr>
          <a:xfrm>
            <a:off x="1295402" y="2459950"/>
            <a:ext cx="9601196" cy="3318936"/>
          </a:xfrm>
        </p:spPr>
        <p:txBody>
          <a:bodyPr/>
          <a:lstStyle/>
          <a:p>
            <a:r>
              <a:rPr lang="en-US" sz="1800" dirty="0" smtClean="0"/>
              <a:t>Further , </a:t>
            </a:r>
            <a:r>
              <a:rPr lang="en-US" sz="1800" dirty="0" err="1"/>
              <a:t>l</a:t>
            </a:r>
            <a:r>
              <a:rPr lang="en-US" sz="1800" dirty="0" err="1" smtClean="0"/>
              <a:t>mtest</a:t>
            </a:r>
            <a:r>
              <a:rPr lang="en-US" sz="1800" dirty="0" smtClean="0"/>
              <a:t> followed by </a:t>
            </a:r>
            <a:r>
              <a:rPr lang="en-US" sz="1800" dirty="0" err="1" smtClean="0"/>
              <a:t>vif</a:t>
            </a:r>
            <a:r>
              <a:rPr lang="en-US" sz="1800" dirty="0" smtClean="0"/>
              <a:t> gives below list of significant variables from data set</a:t>
            </a:r>
          </a:p>
          <a:p>
            <a:pPr marL="457200" lvl="1" indent="0">
              <a:buNone/>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9925" y="2900855"/>
            <a:ext cx="6274080" cy="3245945"/>
          </a:xfrm>
          <a:prstGeom prst="rect">
            <a:avLst/>
          </a:prstGeom>
        </p:spPr>
      </p:pic>
    </p:spTree>
    <p:extLst>
      <p:ext uri="{BB962C8B-B14F-4D97-AF65-F5344CB8AC3E}">
        <p14:creationId xmlns:p14="http://schemas.microsoft.com/office/powerpoint/2010/main" val="20223373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Let’s build model now</a:t>
            </a:r>
          </a:p>
        </p:txBody>
      </p:sp>
      <p:sp>
        <p:nvSpPr>
          <p:cNvPr id="3" name="Subtitle 2"/>
          <p:cNvSpPr>
            <a:spLocks noGrp="1"/>
          </p:cNvSpPr>
          <p:nvPr>
            <p:ph type="subTitle" idx="1"/>
          </p:nvPr>
        </p:nvSpPr>
        <p:spPr/>
        <p:txBody>
          <a:bodyPr/>
          <a:lstStyle/>
          <a:p>
            <a:r>
              <a:rPr lang="en-US" dirty="0" smtClean="0"/>
              <a:t>Classification and Regression Tree (CART)</a:t>
            </a:r>
            <a:endParaRPr lang="en-US" dirty="0"/>
          </a:p>
        </p:txBody>
      </p:sp>
    </p:spTree>
    <p:extLst>
      <p:ext uri="{BB962C8B-B14F-4D97-AF65-F5344CB8AC3E}">
        <p14:creationId xmlns:p14="http://schemas.microsoft.com/office/powerpoint/2010/main" val="1424627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smtClean="0"/>
              <a:t>How CART can help us infer and then predict attrition data </a:t>
            </a:r>
            <a:r>
              <a:rPr lang="mr-IN" dirty="0" smtClean="0"/>
              <a:t>–</a:t>
            </a:r>
            <a:endParaRPr lang="en-US" dirty="0" smtClean="0"/>
          </a:p>
          <a:p>
            <a:pPr marL="457200" indent="-457200">
              <a:buAutoNum type="arabicParenR"/>
            </a:pPr>
            <a:r>
              <a:rPr lang="en-US" dirty="0" smtClean="0"/>
              <a:t>We build Full CART model using scaled </a:t>
            </a:r>
            <a:r>
              <a:rPr lang="en-US" dirty="0" err="1" smtClean="0"/>
              <a:t>CTDF.dev</a:t>
            </a:r>
            <a:r>
              <a:rPr lang="en-US" dirty="0" smtClean="0"/>
              <a:t> dataset prepared in EDA&amp;P</a:t>
            </a:r>
          </a:p>
          <a:p>
            <a:pPr marL="457200" indent="-457200">
              <a:buAutoNum type="arabicParenR"/>
            </a:pPr>
            <a:r>
              <a:rPr lang="en-US" dirty="0" smtClean="0"/>
              <a:t>Using </a:t>
            </a:r>
            <a:r>
              <a:rPr lang="en-US" dirty="0" err="1" smtClean="0"/>
              <a:t>printcp</a:t>
            </a:r>
            <a:r>
              <a:rPr lang="en-US" dirty="0" smtClean="0"/>
              <a:t> function calculate </a:t>
            </a:r>
            <a:r>
              <a:rPr lang="en-US" dirty="0" err="1" smtClean="0"/>
              <a:t>cp</a:t>
            </a:r>
            <a:r>
              <a:rPr lang="en-US" dirty="0" smtClean="0"/>
              <a:t> value and rebuild pruned CART model</a:t>
            </a:r>
          </a:p>
          <a:p>
            <a:pPr marL="457200" indent="-457200">
              <a:buAutoNum type="arabicParenR"/>
            </a:pPr>
            <a:r>
              <a:rPr lang="en-US" dirty="0" smtClean="0"/>
              <a:t>Create </a:t>
            </a:r>
            <a:r>
              <a:rPr lang="en-US" dirty="0" err="1" smtClean="0"/>
              <a:t>decile</a:t>
            </a:r>
            <a:r>
              <a:rPr lang="en-US" dirty="0" smtClean="0"/>
              <a:t> and then Rank order on development model based on predicted output</a:t>
            </a:r>
          </a:p>
          <a:p>
            <a:pPr marL="457200" indent="-457200">
              <a:buFont typeface="Arial"/>
              <a:buAutoNum type="arabicParenR"/>
            </a:pPr>
            <a:r>
              <a:rPr lang="en-US" dirty="0" smtClean="0"/>
              <a:t>Calculate and print Rank table, </a:t>
            </a:r>
            <a:r>
              <a:rPr lang="en-US" dirty="0" err="1" smtClean="0"/>
              <a:t>auc</a:t>
            </a:r>
            <a:r>
              <a:rPr lang="en-US" dirty="0" smtClean="0"/>
              <a:t>, </a:t>
            </a:r>
            <a:r>
              <a:rPr lang="en-US" dirty="0" err="1" smtClean="0"/>
              <a:t>ks</a:t>
            </a:r>
            <a:r>
              <a:rPr lang="en-US" dirty="0" smtClean="0"/>
              <a:t>, </a:t>
            </a:r>
            <a:r>
              <a:rPr lang="en-US" dirty="0" err="1" smtClean="0"/>
              <a:t>gini</a:t>
            </a:r>
            <a:r>
              <a:rPr lang="en-US" dirty="0" smtClean="0"/>
              <a:t> and confusion matrix on dev. sample</a:t>
            </a:r>
            <a:r>
              <a:rPr lang="en-US" dirty="0"/>
              <a:t>(refer screenshot on next slide)</a:t>
            </a:r>
            <a:endParaRPr lang="en-US" b="1" u="sng" dirty="0"/>
          </a:p>
          <a:p>
            <a:pPr marL="457200" indent="-457200">
              <a:buAutoNum type="arabicParenR"/>
            </a:pP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55438144"/>
              </p:ext>
            </p:extLst>
          </p:nvPr>
        </p:nvGraphicFramePr>
        <p:xfrm>
          <a:off x="9254358" y="1162422"/>
          <a:ext cx="1450427" cy="1123577"/>
        </p:xfrm>
        <a:graphic>
          <a:graphicData uri="http://schemas.openxmlformats.org/presentationml/2006/ole">
            <mc:AlternateContent xmlns:mc="http://schemas.openxmlformats.org/markup-compatibility/2006">
              <mc:Choice xmlns:v="urn:schemas-microsoft-com:vml" Requires="v">
                <p:oleObj spid="_x0000_s2076" name="Document" showAsIcon="1" r:id="rId3" imgW="965200" imgH="609600" progId="Word.Document.12">
                  <p:embed/>
                </p:oleObj>
              </mc:Choice>
              <mc:Fallback>
                <p:oleObj name="Document" showAsIcon="1" r:id="rId3" imgW="965200" imgH="609600" progId="Word.Document.12">
                  <p:embed/>
                  <p:pic>
                    <p:nvPicPr>
                      <p:cNvPr id="0" name=""/>
                      <p:cNvPicPr/>
                      <p:nvPr/>
                    </p:nvPicPr>
                    <p:blipFill>
                      <a:blip r:embed="rId4"/>
                      <a:stretch>
                        <a:fillRect/>
                      </a:stretch>
                    </p:blipFill>
                    <p:spPr>
                      <a:xfrm>
                        <a:off x="9254358" y="1162422"/>
                        <a:ext cx="1450427" cy="1123577"/>
                      </a:xfrm>
                      <a:prstGeom prst="rect">
                        <a:avLst/>
                      </a:prstGeom>
                    </p:spPr>
                  </p:pic>
                </p:oleObj>
              </mc:Fallback>
            </mc:AlternateContent>
          </a:graphicData>
        </a:graphic>
      </p:graphicFrame>
    </p:spTree>
    <p:extLst>
      <p:ext uri="{BB962C8B-B14F-4D97-AF65-F5344CB8AC3E}">
        <p14:creationId xmlns:p14="http://schemas.microsoft.com/office/powerpoint/2010/main" val="5234655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137" y="928254"/>
            <a:ext cx="10486736" cy="4946073"/>
          </a:xfrm>
          <a:prstGeom prst="rect">
            <a:avLst/>
          </a:prstGeom>
        </p:spPr>
      </p:pic>
    </p:spTree>
    <p:extLst>
      <p:ext uri="{BB962C8B-B14F-4D97-AF65-F5344CB8AC3E}">
        <p14:creationId xmlns:p14="http://schemas.microsoft.com/office/powerpoint/2010/main" val="782630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Analyzing CART development model performance</a:t>
            </a:r>
            <a:endParaRPr lang="en-US" sz="3600" dirty="0"/>
          </a:p>
        </p:txBody>
      </p:sp>
      <p:sp>
        <p:nvSpPr>
          <p:cNvPr id="3" name="Content Placeholder 2"/>
          <p:cNvSpPr>
            <a:spLocks noGrp="1"/>
          </p:cNvSpPr>
          <p:nvPr>
            <p:ph idx="1"/>
          </p:nvPr>
        </p:nvSpPr>
        <p:spPr/>
        <p:txBody>
          <a:bodyPr/>
          <a:lstStyle/>
          <a:p>
            <a:pPr marL="0" indent="0">
              <a:buNone/>
            </a:pPr>
            <a:r>
              <a:rPr lang="en-US" dirty="0" smtClean="0"/>
              <a:t>Looking at performance measure of development Model m1:</a:t>
            </a:r>
          </a:p>
          <a:p>
            <a:r>
              <a:rPr lang="en-US" b="1" dirty="0" smtClean="0"/>
              <a:t>Rank table:</a:t>
            </a:r>
            <a:r>
              <a:rPr lang="en-US" dirty="0" smtClean="0"/>
              <a:t> Top </a:t>
            </a:r>
            <a:r>
              <a:rPr lang="en-US" dirty="0" err="1" smtClean="0"/>
              <a:t>decile</a:t>
            </a:r>
            <a:r>
              <a:rPr lang="en-US" dirty="0" smtClean="0"/>
              <a:t> has 53.39% response rate i.e. </a:t>
            </a:r>
            <a:r>
              <a:rPr lang="en-US" b="1" u="sng" dirty="0" smtClean="0"/>
              <a:t>3.6times 15%</a:t>
            </a:r>
            <a:r>
              <a:rPr lang="en-US" dirty="0" smtClean="0"/>
              <a:t> overall response before applying CART algorithm.</a:t>
            </a:r>
          </a:p>
          <a:p>
            <a:r>
              <a:rPr lang="en-US" b="1" dirty="0" smtClean="0"/>
              <a:t>Confusion Matrix:</a:t>
            </a:r>
            <a:r>
              <a:rPr lang="en-US" dirty="0" smtClean="0"/>
              <a:t> Correctness of prediction is </a:t>
            </a:r>
            <a:r>
              <a:rPr lang="en-US" b="1" u="sng" dirty="0" smtClean="0"/>
              <a:t>87.16%</a:t>
            </a:r>
            <a:endParaRPr lang="en-US" b="1" u="sng" dirty="0"/>
          </a:p>
        </p:txBody>
      </p:sp>
    </p:spTree>
    <p:extLst>
      <p:ext uri="{BB962C8B-B14F-4D97-AF65-F5344CB8AC3E}">
        <p14:creationId xmlns:p14="http://schemas.microsoft.com/office/powerpoint/2010/main" val="146266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CART model on Holdout data</a:t>
            </a:r>
            <a:endParaRPr lang="en-US" dirty="0"/>
          </a:p>
        </p:txBody>
      </p:sp>
    </p:spTree>
    <p:extLst>
      <p:ext uri="{BB962C8B-B14F-4D97-AF65-F5344CB8AC3E}">
        <p14:creationId xmlns:p14="http://schemas.microsoft.com/office/powerpoint/2010/main" val="1292072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699" y="845126"/>
            <a:ext cx="10403609" cy="5181601"/>
          </a:xfrm>
          <a:prstGeom prst="rect">
            <a:avLst/>
          </a:prstGeom>
        </p:spPr>
      </p:pic>
    </p:spTree>
    <p:extLst>
      <p:ext uri="{BB962C8B-B14F-4D97-AF65-F5344CB8AC3E}">
        <p14:creationId xmlns:p14="http://schemas.microsoft.com/office/powerpoint/2010/main" val="641440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INDEX</a:t>
            </a:r>
            <a:endParaRPr lang="en-US" dirty="0"/>
          </a:p>
        </p:txBody>
      </p:sp>
      <p:sp>
        <p:nvSpPr>
          <p:cNvPr id="3" name="Content Placeholder 2"/>
          <p:cNvSpPr>
            <a:spLocks noGrp="1"/>
          </p:cNvSpPr>
          <p:nvPr>
            <p:ph idx="1"/>
          </p:nvPr>
        </p:nvSpPr>
        <p:spPr/>
        <p:txBody>
          <a:bodyPr/>
          <a:lstStyle/>
          <a:p>
            <a:r>
              <a:rPr lang="en-US" dirty="0" smtClean="0"/>
              <a:t>Objective</a:t>
            </a:r>
          </a:p>
          <a:p>
            <a:r>
              <a:rPr lang="en-US" dirty="0" smtClean="0"/>
              <a:t>Data Summary</a:t>
            </a:r>
          </a:p>
          <a:p>
            <a:r>
              <a:rPr lang="en-US" dirty="0" smtClean="0"/>
              <a:t>Exploratory Data Analysis</a:t>
            </a:r>
          </a:p>
          <a:p>
            <a:r>
              <a:rPr lang="en-US" dirty="0" smtClean="0"/>
              <a:t>Hypothesis and validation</a:t>
            </a:r>
          </a:p>
          <a:p>
            <a:r>
              <a:rPr lang="en-US" dirty="0" smtClean="0"/>
              <a:t>Model implementation and strategy</a:t>
            </a:r>
          </a:p>
          <a:p>
            <a:r>
              <a:rPr lang="en-US" dirty="0" smtClean="0"/>
              <a:t>Conclusion/Take-away</a:t>
            </a:r>
          </a:p>
          <a:p>
            <a:endParaRPr lang="en-US" dirty="0"/>
          </a:p>
        </p:txBody>
      </p:sp>
    </p:spTree>
    <p:extLst>
      <p:ext uri="{BB962C8B-B14F-4D97-AF65-F5344CB8AC3E}">
        <p14:creationId xmlns:p14="http://schemas.microsoft.com/office/powerpoint/2010/main" val="10349492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Analyzing CART model m1 on unseen holdout data</a:t>
            </a:r>
            <a:endParaRPr lang="en-US" sz="3600" dirty="0"/>
          </a:p>
        </p:txBody>
      </p:sp>
      <p:sp>
        <p:nvSpPr>
          <p:cNvPr id="3" name="Content Placeholder 2"/>
          <p:cNvSpPr>
            <a:spLocks noGrp="1"/>
          </p:cNvSpPr>
          <p:nvPr>
            <p:ph idx="1"/>
          </p:nvPr>
        </p:nvSpPr>
        <p:spPr/>
        <p:txBody>
          <a:bodyPr/>
          <a:lstStyle/>
          <a:p>
            <a:pPr marL="0" indent="0">
              <a:buNone/>
            </a:pPr>
            <a:r>
              <a:rPr lang="en-US" dirty="0"/>
              <a:t>Looking at performance measure </a:t>
            </a:r>
            <a:r>
              <a:rPr lang="en-US" dirty="0" smtClean="0"/>
              <a:t>of Model m1 on unseen data:</a:t>
            </a:r>
            <a:endParaRPr lang="en-US" dirty="0"/>
          </a:p>
          <a:p>
            <a:r>
              <a:rPr lang="en-US" b="1" dirty="0"/>
              <a:t>Rank table:</a:t>
            </a:r>
            <a:r>
              <a:rPr lang="en-US" dirty="0"/>
              <a:t> Top </a:t>
            </a:r>
            <a:r>
              <a:rPr lang="en-US" dirty="0" err="1"/>
              <a:t>decile</a:t>
            </a:r>
            <a:r>
              <a:rPr lang="en-US" dirty="0"/>
              <a:t> has </a:t>
            </a:r>
            <a:r>
              <a:rPr lang="en-US" dirty="0" smtClean="0"/>
              <a:t>49.44% </a:t>
            </a:r>
            <a:r>
              <a:rPr lang="en-US" dirty="0"/>
              <a:t>response rate i.e. </a:t>
            </a:r>
            <a:r>
              <a:rPr lang="en-US" b="1" u="sng" dirty="0" smtClean="0"/>
              <a:t>2.8 times 18%</a:t>
            </a:r>
            <a:r>
              <a:rPr lang="en-US" b="1" dirty="0" smtClean="0"/>
              <a:t> </a:t>
            </a:r>
            <a:r>
              <a:rPr lang="en-US" dirty="0" smtClean="0"/>
              <a:t>overall </a:t>
            </a:r>
            <a:r>
              <a:rPr lang="en-US" dirty="0"/>
              <a:t>response before applying CART algorithm.</a:t>
            </a:r>
          </a:p>
          <a:p>
            <a:r>
              <a:rPr lang="en-US" b="1" dirty="0"/>
              <a:t>Confusion Matrix:</a:t>
            </a:r>
            <a:r>
              <a:rPr lang="en-US" dirty="0"/>
              <a:t> Correctness of prediction is </a:t>
            </a:r>
            <a:r>
              <a:rPr lang="en-US" b="1" u="sng" dirty="0" smtClean="0"/>
              <a:t>85%</a:t>
            </a:r>
            <a:r>
              <a:rPr lang="en-US" b="1" dirty="0" smtClean="0"/>
              <a:t>.</a:t>
            </a:r>
            <a:endParaRPr lang="en-US" b="1" u="sng" dirty="0"/>
          </a:p>
          <a:p>
            <a:pPr marL="0" indent="0">
              <a:buNone/>
            </a:pPr>
            <a:endParaRPr lang="en-US" dirty="0"/>
          </a:p>
        </p:txBody>
      </p:sp>
    </p:spTree>
    <p:extLst>
      <p:ext uri="{BB962C8B-B14F-4D97-AF65-F5344CB8AC3E}">
        <p14:creationId xmlns:p14="http://schemas.microsoft.com/office/powerpoint/2010/main" val="1040229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3" name="Text Placeholder 2"/>
          <p:cNvSpPr>
            <a:spLocks noGrp="1"/>
          </p:cNvSpPr>
          <p:nvPr>
            <p:ph type="body" idx="1"/>
          </p:nvPr>
        </p:nvSpPr>
        <p:spPr/>
        <p:txBody>
          <a:bodyPr/>
          <a:lstStyle/>
          <a:p>
            <a:r>
              <a:rPr lang="en-US" dirty="0" smtClean="0"/>
              <a:t>Advantages of CART</a:t>
            </a:r>
            <a:endParaRPr lang="en-US" dirty="0"/>
          </a:p>
        </p:txBody>
      </p:sp>
      <p:sp>
        <p:nvSpPr>
          <p:cNvPr id="4" name="Content Placeholder 3"/>
          <p:cNvSpPr>
            <a:spLocks noGrp="1"/>
          </p:cNvSpPr>
          <p:nvPr>
            <p:ph sz="half" idx="2"/>
          </p:nvPr>
        </p:nvSpPr>
        <p:spPr/>
        <p:txBody>
          <a:bodyPr>
            <a:normAutofit lnSpcReduction="10000"/>
          </a:bodyPr>
          <a:lstStyle/>
          <a:p>
            <a:r>
              <a:rPr lang="en-US" dirty="0" smtClean="0"/>
              <a:t>Simple to use and understand</a:t>
            </a:r>
          </a:p>
          <a:p>
            <a:r>
              <a:rPr lang="en-US" dirty="0" smtClean="0"/>
              <a:t>White box </a:t>
            </a:r>
            <a:r>
              <a:rPr lang="mr-IN" dirty="0" smtClean="0"/>
              <a:t>–</a:t>
            </a:r>
            <a:r>
              <a:rPr lang="en-US" dirty="0" smtClean="0"/>
              <a:t> shows which all variables considered to build tree</a:t>
            </a:r>
          </a:p>
          <a:p>
            <a:r>
              <a:rPr lang="en-US" dirty="0" smtClean="0"/>
              <a:t>Provided reasonably good prediction on unseen data 85% correct </a:t>
            </a:r>
          </a:p>
          <a:p>
            <a:endParaRPr lang="en-US" dirty="0"/>
          </a:p>
        </p:txBody>
      </p:sp>
      <p:sp>
        <p:nvSpPr>
          <p:cNvPr id="5" name="Text Placeholder 4"/>
          <p:cNvSpPr>
            <a:spLocks noGrp="1"/>
          </p:cNvSpPr>
          <p:nvPr>
            <p:ph type="body" sz="quarter" idx="3"/>
          </p:nvPr>
        </p:nvSpPr>
        <p:spPr/>
        <p:txBody>
          <a:bodyPr/>
          <a:lstStyle/>
          <a:p>
            <a:r>
              <a:rPr lang="en-US" dirty="0" smtClean="0"/>
              <a:t>Disadvantages of CART</a:t>
            </a:r>
            <a:endParaRPr lang="en-US" dirty="0"/>
          </a:p>
        </p:txBody>
      </p:sp>
      <p:sp>
        <p:nvSpPr>
          <p:cNvPr id="6" name="Content Placeholder 5"/>
          <p:cNvSpPr>
            <a:spLocks noGrp="1"/>
          </p:cNvSpPr>
          <p:nvPr>
            <p:ph sz="quarter" idx="4"/>
          </p:nvPr>
        </p:nvSpPr>
        <p:spPr/>
        <p:txBody>
          <a:bodyPr>
            <a:normAutofit fontScale="85000" lnSpcReduction="20000"/>
          </a:bodyPr>
          <a:lstStyle/>
          <a:p>
            <a:r>
              <a:rPr lang="en-US" dirty="0" smtClean="0"/>
              <a:t>Did not perform well on unbalanced data </a:t>
            </a:r>
            <a:r>
              <a:rPr lang="mr-IN" dirty="0" smtClean="0"/>
              <a:t>–</a:t>
            </a:r>
            <a:r>
              <a:rPr lang="en-US" dirty="0" smtClean="0"/>
              <a:t> Target rate16:84</a:t>
            </a:r>
          </a:p>
          <a:p>
            <a:r>
              <a:rPr lang="en-US" dirty="0" smtClean="0"/>
              <a:t>Only 3 </a:t>
            </a:r>
            <a:r>
              <a:rPr lang="en-US" dirty="0" err="1" smtClean="0"/>
              <a:t>decile</a:t>
            </a:r>
            <a:r>
              <a:rPr lang="en-US" dirty="0" smtClean="0"/>
              <a:t> rank order could be generated</a:t>
            </a:r>
          </a:p>
          <a:p>
            <a:r>
              <a:rPr lang="en-US" dirty="0" smtClean="0"/>
              <a:t>Could provide only 2.8times lift in top </a:t>
            </a:r>
            <a:r>
              <a:rPr lang="en-US" dirty="0" err="1" smtClean="0"/>
              <a:t>decile</a:t>
            </a:r>
            <a:r>
              <a:rPr lang="en-US" dirty="0" smtClean="0"/>
              <a:t> and then drastic fall in subsequent </a:t>
            </a:r>
            <a:r>
              <a:rPr lang="en-US" dirty="0" err="1" smtClean="0"/>
              <a:t>deciles</a:t>
            </a:r>
            <a:endParaRPr lang="en-US" dirty="0" smtClean="0"/>
          </a:p>
          <a:p>
            <a:r>
              <a:rPr lang="en-US" dirty="0" smtClean="0"/>
              <a:t>Prone to over fitting </a:t>
            </a:r>
            <a:endParaRPr lang="en-US" dirty="0"/>
          </a:p>
        </p:txBody>
      </p:sp>
    </p:spTree>
    <p:extLst>
      <p:ext uri="{BB962C8B-B14F-4D97-AF65-F5344CB8AC3E}">
        <p14:creationId xmlns:p14="http://schemas.microsoft.com/office/powerpoint/2010/main" val="893333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Let’s build model now</a:t>
            </a:r>
          </a:p>
        </p:txBody>
      </p:sp>
      <p:sp>
        <p:nvSpPr>
          <p:cNvPr id="3" name="Subtitle 2"/>
          <p:cNvSpPr>
            <a:spLocks noGrp="1"/>
          </p:cNvSpPr>
          <p:nvPr>
            <p:ph type="subTitle" idx="1"/>
          </p:nvPr>
        </p:nvSpPr>
        <p:spPr/>
        <p:txBody>
          <a:bodyPr>
            <a:normAutofit lnSpcReduction="10000"/>
          </a:bodyPr>
          <a:lstStyle/>
          <a:p>
            <a:r>
              <a:rPr lang="en-US" dirty="0" smtClean="0"/>
              <a:t>Random forest </a:t>
            </a:r>
          </a:p>
        </p:txBody>
      </p:sp>
    </p:spTree>
    <p:extLst>
      <p:ext uri="{BB962C8B-B14F-4D97-AF65-F5344CB8AC3E}">
        <p14:creationId xmlns:p14="http://schemas.microsoft.com/office/powerpoint/2010/main" val="493825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Forest(RF)</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smtClean="0"/>
              <a:t>How RF can help us infer and then predict attrition data </a:t>
            </a:r>
            <a:r>
              <a:rPr lang="mr-IN" dirty="0" smtClean="0"/>
              <a:t>–</a:t>
            </a:r>
            <a:endParaRPr lang="en-US" dirty="0" smtClean="0"/>
          </a:p>
          <a:p>
            <a:pPr marL="457200" indent="-457200">
              <a:buAutoNum type="arabicParenR"/>
            </a:pPr>
            <a:r>
              <a:rPr lang="en-US" dirty="0" smtClean="0"/>
              <a:t>We build Full RF model using scaled </a:t>
            </a:r>
            <a:r>
              <a:rPr lang="en-US" dirty="0" err="1" smtClean="0"/>
              <a:t>RFDF.dev</a:t>
            </a:r>
            <a:r>
              <a:rPr lang="en-US" dirty="0" smtClean="0"/>
              <a:t> dataset prepared in EDA&amp;P  </a:t>
            </a:r>
          </a:p>
          <a:p>
            <a:pPr marL="457200" indent="-457200">
              <a:buAutoNum type="arabicParenR"/>
            </a:pPr>
            <a:r>
              <a:rPr lang="en-US" dirty="0" smtClean="0"/>
              <a:t>Plot OOB chart and rebuild pruned RF model based on OOB </a:t>
            </a:r>
          </a:p>
          <a:p>
            <a:pPr marL="457200" indent="-457200">
              <a:buAutoNum type="arabicParenR"/>
            </a:pPr>
            <a:r>
              <a:rPr lang="en-US" dirty="0" smtClean="0"/>
              <a:t>Create </a:t>
            </a:r>
            <a:r>
              <a:rPr lang="en-US" dirty="0" err="1" smtClean="0"/>
              <a:t>deciles</a:t>
            </a:r>
            <a:r>
              <a:rPr lang="en-US" dirty="0" smtClean="0"/>
              <a:t> and then Rank order for development model based on predicted output</a:t>
            </a:r>
          </a:p>
          <a:p>
            <a:pPr marL="457200" indent="-457200">
              <a:buFont typeface="Arial"/>
              <a:buAutoNum type="arabicParenR"/>
            </a:pPr>
            <a:r>
              <a:rPr lang="en-US" dirty="0" smtClean="0"/>
              <a:t>Calculate and print Rank table, </a:t>
            </a:r>
            <a:r>
              <a:rPr lang="en-US" dirty="0" err="1" smtClean="0"/>
              <a:t>auc</a:t>
            </a:r>
            <a:r>
              <a:rPr lang="en-US" dirty="0" smtClean="0"/>
              <a:t>, </a:t>
            </a:r>
            <a:r>
              <a:rPr lang="en-US" dirty="0" err="1" smtClean="0"/>
              <a:t>ks</a:t>
            </a:r>
            <a:r>
              <a:rPr lang="en-US" dirty="0" smtClean="0"/>
              <a:t>, </a:t>
            </a:r>
            <a:r>
              <a:rPr lang="en-US" dirty="0" err="1" smtClean="0"/>
              <a:t>gini</a:t>
            </a:r>
            <a:r>
              <a:rPr lang="en-US" dirty="0" smtClean="0"/>
              <a:t> and confusion matrix on dev. sample</a:t>
            </a:r>
            <a:r>
              <a:rPr lang="en-US" dirty="0"/>
              <a:t>(refer screenshot on next slide)</a:t>
            </a:r>
            <a:endParaRPr lang="en-US" b="1" u="sng" dirty="0"/>
          </a:p>
          <a:p>
            <a:pPr marL="457200" indent="-457200">
              <a:buAutoNum type="arabicParenR"/>
            </a:pP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452956570"/>
              </p:ext>
            </p:extLst>
          </p:nvPr>
        </p:nvGraphicFramePr>
        <p:xfrm>
          <a:off x="9799638" y="1028700"/>
          <a:ext cx="1435100" cy="1212850"/>
        </p:xfrm>
        <a:graphic>
          <a:graphicData uri="http://schemas.openxmlformats.org/presentationml/2006/ole">
            <mc:AlternateContent xmlns:mc="http://schemas.openxmlformats.org/markup-compatibility/2006">
              <mc:Choice xmlns:v="urn:schemas-microsoft-com:vml" Requires="v">
                <p:oleObj spid="_x0000_s3077" name="Document" showAsIcon="1" r:id="rId3" imgW="914400" imgH="771480" progId="Word.Document.12">
                  <p:embed/>
                </p:oleObj>
              </mc:Choice>
              <mc:Fallback>
                <p:oleObj name="Document" showAsIcon="1" r:id="rId3" imgW="914400" imgH="771480" progId="Word.Document.12">
                  <p:embed/>
                  <p:pic>
                    <p:nvPicPr>
                      <p:cNvPr id="0" name=""/>
                      <p:cNvPicPr/>
                      <p:nvPr/>
                    </p:nvPicPr>
                    <p:blipFill>
                      <a:blip r:embed="rId4"/>
                      <a:stretch>
                        <a:fillRect/>
                      </a:stretch>
                    </p:blipFill>
                    <p:spPr>
                      <a:xfrm>
                        <a:off x="9799638" y="1028700"/>
                        <a:ext cx="1435100" cy="1212850"/>
                      </a:xfrm>
                      <a:prstGeom prst="rect">
                        <a:avLst/>
                      </a:prstGeom>
                    </p:spPr>
                  </p:pic>
                </p:oleObj>
              </mc:Fallback>
            </mc:AlternateContent>
          </a:graphicData>
        </a:graphic>
      </p:graphicFrame>
    </p:spTree>
    <p:extLst>
      <p:ext uri="{BB962C8B-B14F-4D97-AF65-F5344CB8AC3E}">
        <p14:creationId xmlns:p14="http://schemas.microsoft.com/office/powerpoint/2010/main" val="31623834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807" y="630621"/>
            <a:ext cx="10515600" cy="5612523"/>
          </a:xfrm>
          <a:prstGeom prst="rect">
            <a:avLst/>
          </a:prstGeom>
        </p:spPr>
      </p:pic>
    </p:spTree>
    <p:extLst>
      <p:ext uri="{BB962C8B-B14F-4D97-AF65-F5344CB8AC3E}">
        <p14:creationId xmlns:p14="http://schemas.microsoft.com/office/powerpoint/2010/main" val="299549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Analyzing RF development model performance</a:t>
            </a:r>
            <a:endParaRPr lang="en-US" sz="3600" dirty="0"/>
          </a:p>
        </p:txBody>
      </p:sp>
      <p:sp>
        <p:nvSpPr>
          <p:cNvPr id="3" name="Content Placeholder 2"/>
          <p:cNvSpPr>
            <a:spLocks noGrp="1"/>
          </p:cNvSpPr>
          <p:nvPr>
            <p:ph idx="1"/>
          </p:nvPr>
        </p:nvSpPr>
        <p:spPr/>
        <p:txBody>
          <a:bodyPr/>
          <a:lstStyle/>
          <a:p>
            <a:pPr marL="0" indent="0">
              <a:buNone/>
            </a:pPr>
            <a:r>
              <a:rPr lang="en-US" dirty="0" smtClean="0"/>
              <a:t>Looking at performance measure of development Model rf1:</a:t>
            </a:r>
          </a:p>
          <a:p>
            <a:r>
              <a:rPr lang="en-US" b="1" dirty="0" smtClean="0"/>
              <a:t>Rank table:</a:t>
            </a:r>
            <a:r>
              <a:rPr lang="en-US" dirty="0" smtClean="0"/>
              <a:t> Top </a:t>
            </a:r>
            <a:r>
              <a:rPr lang="en-US" dirty="0" err="1" smtClean="0"/>
              <a:t>decile</a:t>
            </a:r>
            <a:r>
              <a:rPr lang="en-US" dirty="0" smtClean="0"/>
              <a:t> has 100% response rate i.e. </a:t>
            </a:r>
            <a:r>
              <a:rPr lang="en-US" b="1" u="sng" dirty="0" smtClean="0"/>
              <a:t>6.7times 15%</a:t>
            </a:r>
            <a:r>
              <a:rPr lang="en-US" dirty="0" smtClean="0"/>
              <a:t> overall response before applying RF algorithm.</a:t>
            </a:r>
          </a:p>
          <a:p>
            <a:r>
              <a:rPr lang="en-US" b="1" dirty="0" smtClean="0"/>
              <a:t>Confusion Matrix:</a:t>
            </a:r>
            <a:r>
              <a:rPr lang="en-US" dirty="0" smtClean="0"/>
              <a:t> Correctness of prediction is </a:t>
            </a:r>
            <a:r>
              <a:rPr lang="en-US" b="1" u="sng" dirty="0" smtClean="0"/>
              <a:t>98.49%</a:t>
            </a:r>
            <a:endParaRPr lang="en-US" b="1" u="sng" dirty="0"/>
          </a:p>
        </p:txBody>
      </p:sp>
    </p:spTree>
    <p:extLst>
      <p:ext uri="{BB962C8B-B14F-4D97-AF65-F5344CB8AC3E}">
        <p14:creationId xmlns:p14="http://schemas.microsoft.com/office/powerpoint/2010/main" val="4188360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RF model on Holdout data</a:t>
            </a:r>
            <a:endParaRPr lang="en-US" dirty="0"/>
          </a:p>
        </p:txBody>
      </p:sp>
    </p:spTree>
    <p:extLst>
      <p:ext uri="{BB962C8B-B14F-4D97-AF65-F5344CB8AC3E}">
        <p14:creationId xmlns:p14="http://schemas.microsoft.com/office/powerpoint/2010/main" val="4269054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869" y="630620"/>
            <a:ext cx="10421007" cy="5596759"/>
          </a:xfrm>
          <a:prstGeom prst="rect">
            <a:avLst/>
          </a:prstGeom>
        </p:spPr>
      </p:pic>
    </p:spTree>
    <p:extLst>
      <p:ext uri="{BB962C8B-B14F-4D97-AF65-F5344CB8AC3E}">
        <p14:creationId xmlns:p14="http://schemas.microsoft.com/office/powerpoint/2010/main" val="3387540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Analyzing RF model on unseen holdout data</a:t>
            </a:r>
            <a:endParaRPr lang="en-US" sz="3600" dirty="0"/>
          </a:p>
        </p:txBody>
      </p:sp>
      <p:sp>
        <p:nvSpPr>
          <p:cNvPr id="3" name="Content Placeholder 2"/>
          <p:cNvSpPr>
            <a:spLocks noGrp="1"/>
          </p:cNvSpPr>
          <p:nvPr>
            <p:ph idx="1"/>
          </p:nvPr>
        </p:nvSpPr>
        <p:spPr/>
        <p:txBody>
          <a:bodyPr/>
          <a:lstStyle/>
          <a:p>
            <a:pPr marL="0" indent="0">
              <a:buNone/>
            </a:pPr>
            <a:r>
              <a:rPr lang="en-US" dirty="0"/>
              <a:t>Looking at performance measure </a:t>
            </a:r>
            <a:r>
              <a:rPr lang="en-US" dirty="0" smtClean="0"/>
              <a:t>of Model rf1 on unseen data:</a:t>
            </a:r>
            <a:endParaRPr lang="en-US" dirty="0"/>
          </a:p>
          <a:p>
            <a:r>
              <a:rPr lang="en-US" b="1" dirty="0"/>
              <a:t>Rank table:</a:t>
            </a:r>
            <a:r>
              <a:rPr lang="en-US" dirty="0"/>
              <a:t> Top </a:t>
            </a:r>
            <a:r>
              <a:rPr lang="en-US" dirty="0" err="1"/>
              <a:t>decile</a:t>
            </a:r>
            <a:r>
              <a:rPr lang="en-US" dirty="0"/>
              <a:t> has </a:t>
            </a:r>
            <a:r>
              <a:rPr lang="en-US" dirty="0" smtClean="0"/>
              <a:t>97.37% </a:t>
            </a:r>
            <a:r>
              <a:rPr lang="en-US" dirty="0"/>
              <a:t>response rate i.e. </a:t>
            </a:r>
            <a:r>
              <a:rPr lang="en-US" b="1" u="sng" dirty="0" smtClean="0"/>
              <a:t>5.4 times 18%</a:t>
            </a:r>
            <a:r>
              <a:rPr lang="en-US" b="1" dirty="0" smtClean="0"/>
              <a:t> </a:t>
            </a:r>
            <a:r>
              <a:rPr lang="en-US" dirty="0" smtClean="0"/>
              <a:t>overall </a:t>
            </a:r>
            <a:r>
              <a:rPr lang="en-US" dirty="0"/>
              <a:t>response before applying </a:t>
            </a:r>
            <a:r>
              <a:rPr lang="en-US" dirty="0" smtClean="0"/>
              <a:t>RF algorithm</a:t>
            </a:r>
            <a:r>
              <a:rPr lang="en-US" dirty="0"/>
              <a:t>.</a:t>
            </a:r>
          </a:p>
          <a:p>
            <a:r>
              <a:rPr lang="en-US" b="1" dirty="0"/>
              <a:t>Confusion Matrix:</a:t>
            </a:r>
            <a:r>
              <a:rPr lang="en-US" dirty="0"/>
              <a:t> Correctness of prediction is </a:t>
            </a:r>
            <a:r>
              <a:rPr lang="en-US" b="1" u="sng" dirty="0" smtClean="0"/>
              <a:t>93%</a:t>
            </a:r>
            <a:r>
              <a:rPr lang="en-US" b="1" dirty="0" smtClean="0"/>
              <a:t>.</a:t>
            </a:r>
            <a:endParaRPr lang="en-US" b="1" u="sng" dirty="0"/>
          </a:p>
          <a:p>
            <a:pPr marL="0" indent="0">
              <a:buNone/>
            </a:pPr>
            <a:endParaRPr lang="en-US" dirty="0"/>
          </a:p>
        </p:txBody>
      </p:sp>
    </p:spTree>
    <p:extLst>
      <p:ext uri="{BB962C8B-B14F-4D97-AF65-F5344CB8AC3E}">
        <p14:creationId xmlns:p14="http://schemas.microsoft.com/office/powerpoint/2010/main" val="1104024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3" name="Text Placeholder 2"/>
          <p:cNvSpPr>
            <a:spLocks noGrp="1"/>
          </p:cNvSpPr>
          <p:nvPr>
            <p:ph type="body" idx="1"/>
          </p:nvPr>
        </p:nvSpPr>
        <p:spPr/>
        <p:txBody>
          <a:bodyPr/>
          <a:lstStyle/>
          <a:p>
            <a:r>
              <a:rPr lang="en-US" dirty="0" smtClean="0"/>
              <a:t>Advantages of RF</a:t>
            </a:r>
            <a:endParaRPr lang="en-US" dirty="0"/>
          </a:p>
        </p:txBody>
      </p:sp>
      <p:sp>
        <p:nvSpPr>
          <p:cNvPr id="4" name="Content Placeholder 3"/>
          <p:cNvSpPr>
            <a:spLocks noGrp="1"/>
          </p:cNvSpPr>
          <p:nvPr>
            <p:ph sz="half" idx="2"/>
          </p:nvPr>
        </p:nvSpPr>
        <p:spPr/>
        <p:txBody>
          <a:bodyPr>
            <a:normAutofit lnSpcReduction="10000"/>
          </a:bodyPr>
          <a:lstStyle/>
          <a:p>
            <a:r>
              <a:rPr lang="en-US" dirty="0" smtClean="0"/>
              <a:t>Overcomes over fitting seen in CART due to ensemble nature</a:t>
            </a:r>
          </a:p>
          <a:p>
            <a:r>
              <a:rPr lang="en-US" dirty="0" smtClean="0"/>
              <a:t>Performs adequately good on unbalanced data full 10 </a:t>
            </a:r>
            <a:r>
              <a:rPr lang="en-US" dirty="0" err="1" smtClean="0"/>
              <a:t>deciles</a:t>
            </a:r>
            <a:endParaRPr lang="en-US" dirty="0" smtClean="0"/>
          </a:p>
          <a:p>
            <a:r>
              <a:rPr lang="en-US" dirty="0" smtClean="0"/>
              <a:t>Provided very good prediction on unseen data 93% correct </a:t>
            </a:r>
          </a:p>
          <a:p>
            <a:endParaRPr lang="en-US" dirty="0"/>
          </a:p>
        </p:txBody>
      </p:sp>
      <p:sp>
        <p:nvSpPr>
          <p:cNvPr id="5" name="Text Placeholder 4"/>
          <p:cNvSpPr>
            <a:spLocks noGrp="1"/>
          </p:cNvSpPr>
          <p:nvPr>
            <p:ph type="body" sz="quarter" idx="3"/>
          </p:nvPr>
        </p:nvSpPr>
        <p:spPr/>
        <p:txBody>
          <a:bodyPr/>
          <a:lstStyle/>
          <a:p>
            <a:r>
              <a:rPr lang="en-US" dirty="0" smtClean="0"/>
              <a:t>Disadvantages of RF</a:t>
            </a:r>
            <a:endParaRPr lang="en-US" dirty="0"/>
          </a:p>
        </p:txBody>
      </p:sp>
      <p:sp>
        <p:nvSpPr>
          <p:cNvPr id="6" name="Content Placeholder 5"/>
          <p:cNvSpPr>
            <a:spLocks noGrp="1"/>
          </p:cNvSpPr>
          <p:nvPr>
            <p:ph sz="quarter" idx="4"/>
          </p:nvPr>
        </p:nvSpPr>
        <p:spPr/>
        <p:txBody>
          <a:bodyPr>
            <a:normAutofit fontScale="85000" lnSpcReduction="10000"/>
          </a:bodyPr>
          <a:lstStyle/>
          <a:p>
            <a:r>
              <a:rPr lang="en-US" dirty="0" smtClean="0"/>
              <a:t>Black box </a:t>
            </a:r>
            <a:r>
              <a:rPr lang="mr-IN" dirty="0" smtClean="0"/>
              <a:t>–</a:t>
            </a:r>
            <a:r>
              <a:rPr lang="en-US" dirty="0" smtClean="0"/>
              <a:t> no visibility on feature contribution </a:t>
            </a:r>
          </a:p>
          <a:p>
            <a:r>
              <a:rPr lang="en-US" dirty="0" smtClean="0"/>
              <a:t>Complex and difficult to understand</a:t>
            </a:r>
          </a:p>
          <a:p>
            <a:r>
              <a:rPr lang="en-US" dirty="0" smtClean="0"/>
              <a:t>One has to try several combinations of control parameters to get desired gain</a:t>
            </a:r>
          </a:p>
          <a:p>
            <a:r>
              <a:rPr lang="en-US" dirty="0" smtClean="0"/>
              <a:t>Works only on continuous/numeric variables</a:t>
            </a:r>
            <a:endParaRPr lang="en-US" dirty="0"/>
          </a:p>
        </p:txBody>
      </p:sp>
    </p:spTree>
    <p:extLst>
      <p:ext uri="{BB962C8B-B14F-4D97-AF65-F5344CB8AC3E}">
        <p14:creationId xmlns:p14="http://schemas.microsoft.com/office/powerpoint/2010/main" val="655101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a:t>
            </a:r>
            <a:r>
              <a:rPr lang="en-US" dirty="0" smtClean="0"/>
              <a:t>bjective</a:t>
            </a:r>
            <a:endParaRPr lang="en-US" dirty="0"/>
          </a:p>
        </p:txBody>
      </p:sp>
      <p:sp>
        <p:nvSpPr>
          <p:cNvPr id="3" name="Content Placeholder 2"/>
          <p:cNvSpPr>
            <a:spLocks noGrp="1"/>
          </p:cNvSpPr>
          <p:nvPr>
            <p:ph idx="1"/>
          </p:nvPr>
        </p:nvSpPr>
        <p:spPr/>
        <p:txBody>
          <a:bodyPr>
            <a:normAutofit fontScale="92500" lnSpcReduction="10000"/>
          </a:bodyPr>
          <a:lstStyle/>
          <a:p>
            <a:r>
              <a:rPr lang="en-US" dirty="0"/>
              <a:t>Employee attrition is predictable under stable circumstances, wherein a set pattern can be deduced from certain parameters influencing the employee and the organization at all times. Some of these parameters could be foreseeable such as retirement age or unforeseeable such as company performance, external funding, management shakeup etc</a:t>
            </a:r>
            <a:r>
              <a:rPr lang="en-US" dirty="0" smtClean="0"/>
              <a:t>.</a:t>
            </a:r>
          </a:p>
          <a:p>
            <a:r>
              <a:rPr lang="en-US" dirty="0"/>
              <a:t>However, who is going to leave, when and why, can be answered based on analytical models developed as a result of data analysis</a:t>
            </a:r>
            <a:r>
              <a:rPr lang="en-US" dirty="0" smtClean="0"/>
              <a:t>.</a:t>
            </a:r>
          </a:p>
          <a:p>
            <a:r>
              <a:rPr lang="en-US" dirty="0"/>
              <a:t>Through predictive algorithms, companies gain better understanding and can undertake preventive measures for employee attrition</a:t>
            </a:r>
          </a:p>
        </p:txBody>
      </p:sp>
    </p:spTree>
    <p:extLst>
      <p:ext uri="{BB962C8B-B14F-4D97-AF65-F5344CB8AC3E}">
        <p14:creationId xmlns:p14="http://schemas.microsoft.com/office/powerpoint/2010/main" val="3642284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Let’s build model now</a:t>
            </a:r>
          </a:p>
        </p:txBody>
      </p:sp>
      <p:sp>
        <p:nvSpPr>
          <p:cNvPr id="3" name="Subtitle 2"/>
          <p:cNvSpPr>
            <a:spLocks noGrp="1"/>
          </p:cNvSpPr>
          <p:nvPr>
            <p:ph type="subTitle" idx="1"/>
          </p:nvPr>
        </p:nvSpPr>
        <p:spPr/>
        <p:txBody>
          <a:bodyPr>
            <a:normAutofit lnSpcReduction="10000"/>
          </a:bodyPr>
          <a:lstStyle/>
          <a:p>
            <a:r>
              <a:rPr lang="en-US" dirty="0" smtClean="0"/>
              <a:t>Artificial </a:t>
            </a:r>
            <a:r>
              <a:rPr lang="en-US" dirty="0" smtClean="0"/>
              <a:t>Neural Network</a:t>
            </a:r>
            <a:endParaRPr lang="en-US" dirty="0"/>
          </a:p>
        </p:txBody>
      </p:sp>
    </p:spTree>
    <p:extLst>
      <p:ext uri="{BB962C8B-B14F-4D97-AF65-F5344CB8AC3E}">
        <p14:creationId xmlns:p14="http://schemas.microsoft.com/office/powerpoint/2010/main" val="3681689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Network(ANN)</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How ANN can help us infer and then predict attrition data </a:t>
            </a:r>
            <a:r>
              <a:rPr lang="mr-IN" dirty="0" smtClean="0"/>
              <a:t>–</a:t>
            </a:r>
            <a:endParaRPr lang="en-US" dirty="0" smtClean="0"/>
          </a:p>
          <a:p>
            <a:pPr marL="457200" indent="-457200">
              <a:buAutoNum type="arabicParenR"/>
            </a:pPr>
            <a:r>
              <a:rPr lang="en-US" dirty="0" smtClean="0"/>
              <a:t>We build Full nn1 model using scaled </a:t>
            </a:r>
            <a:r>
              <a:rPr lang="en-US" dirty="0" err="1" smtClean="0"/>
              <a:t>nn.dev</a:t>
            </a:r>
            <a:r>
              <a:rPr lang="en-US" dirty="0" smtClean="0"/>
              <a:t> dataset prepared in </a:t>
            </a:r>
            <a:r>
              <a:rPr lang="en-US" dirty="0"/>
              <a:t>EDA&amp;P </a:t>
            </a:r>
            <a:r>
              <a:rPr lang="en-US" dirty="0" smtClean="0"/>
              <a:t>with only </a:t>
            </a:r>
            <a:r>
              <a:rPr lang="en-US" dirty="0"/>
              <a:t>Linear </a:t>
            </a:r>
            <a:r>
              <a:rPr lang="en-US" dirty="0" smtClean="0"/>
              <a:t>regression significant </a:t>
            </a:r>
            <a:r>
              <a:rPr lang="en-US" dirty="0"/>
              <a:t>independent </a:t>
            </a:r>
            <a:r>
              <a:rPr lang="en-US" dirty="0" smtClean="0"/>
              <a:t>variables (refer slide 12,13 and 23)</a:t>
            </a:r>
          </a:p>
          <a:p>
            <a:pPr marL="457200" indent="-457200">
              <a:buAutoNum type="arabicParenR"/>
            </a:pPr>
            <a:r>
              <a:rPr lang="en-US" dirty="0" smtClean="0"/>
              <a:t>Check and plot distribution of estimated probabilities to set class threshold for 0/1 class</a:t>
            </a:r>
          </a:p>
          <a:p>
            <a:pPr marL="457200" indent="-457200">
              <a:buAutoNum type="arabicParenR"/>
            </a:pPr>
            <a:r>
              <a:rPr lang="en-US" dirty="0" smtClean="0"/>
              <a:t>Create </a:t>
            </a:r>
            <a:r>
              <a:rPr lang="en-US" dirty="0" err="1" smtClean="0"/>
              <a:t>deciles</a:t>
            </a:r>
            <a:r>
              <a:rPr lang="en-US" dirty="0" smtClean="0"/>
              <a:t>, Rank order and class assignment for development model based on model predicted output</a:t>
            </a:r>
          </a:p>
          <a:p>
            <a:pPr marL="457200" indent="-457200">
              <a:buFont typeface="Arial"/>
              <a:buAutoNum type="arabicParenR"/>
            </a:pPr>
            <a:r>
              <a:rPr lang="en-US" dirty="0" smtClean="0"/>
              <a:t>Calculate and print Rank table, </a:t>
            </a:r>
            <a:r>
              <a:rPr lang="en-US" dirty="0" err="1" smtClean="0"/>
              <a:t>auc</a:t>
            </a:r>
            <a:r>
              <a:rPr lang="en-US" dirty="0" smtClean="0"/>
              <a:t>, </a:t>
            </a:r>
            <a:r>
              <a:rPr lang="en-US" dirty="0" err="1" smtClean="0"/>
              <a:t>ks</a:t>
            </a:r>
            <a:r>
              <a:rPr lang="en-US" dirty="0" smtClean="0"/>
              <a:t>, </a:t>
            </a:r>
            <a:r>
              <a:rPr lang="en-US" dirty="0" err="1" smtClean="0"/>
              <a:t>gini</a:t>
            </a:r>
            <a:r>
              <a:rPr lang="en-US" dirty="0" smtClean="0"/>
              <a:t> and confusion matrix on dev. sample</a:t>
            </a:r>
            <a:r>
              <a:rPr lang="en-US" dirty="0"/>
              <a:t>(refer screenshot on next slide)</a:t>
            </a:r>
            <a:endParaRPr lang="en-US" b="1" u="sng" dirty="0"/>
          </a:p>
          <a:p>
            <a:pPr marL="457200" indent="-457200">
              <a:buAutoNum type="arabicParenR"/>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863231236"/>
              </p:ext>
            </p:extLst>
          </p:nvPr>
        </p:nvGraphicFramePr>
        <p:xfrm>
          <a:off x="9817100" y="1028700"/>
          <a:ext cx="1435100" cy="1212850"/>
        </p:xfrm>
        <a:graphic>
          <a:graphicData uri="http://schemas.openxmlformats.org/presentationml/2006/ole">
            <mc:AlternateContent xmlns:mc="http://schemas.openxmlformats.org/markup-compatibility/2006">
              <mc:Choice xmlns:v="urn:schemas-microsoft-com:vml" Requires="v">
                <p:oleObj spid="_x0000_s4101" name="Document" showAsIcon="1" r:id="rId3" imgW="914400" imgH="771480" progId="Word.Document.12">
                  <p:embed/>
                </p:oleObj>
              </mc:Choice>
              <mc:Fallback>
                <p:oleObj name="Document" showAsIcon="1" r:id="rId3" imgW="914400" imgH="771480" progId="Word.Document.12">
                  <p:embed/>
                  <p:pic>
                    <p:nvPicPr>
                      <p:cNvPr id="0" name=""/>
                      <p:cNvPicPr/>
                      <p:nvPr/>
                    </p:nvPicPr>
                    <p:blipFill>
                      <a:blip r:embed="rId4"/>
                      <a:stretch>
                        <a:fillRect/>
                      </a:stretch>
                    </p:blipFill>
                    <p:spPr>
                      <a:xfrm>
                        <a:off x="9817100" y="1028700"/>
                        <a:ext cx="1435100" cy="1212850"/>
                      </a:xfrm>
                      <a:prstGeom prst="rect">
                        <a:avLst/>
                      </a:prstGeom>
                    </p:spPr>
                  </p:pic>
                </p:oleObj>
              </mc:Fallback>
            </mc:AlternateContent>
          </a:graphicData>
        </a:graphic>
      </p:graphicFrame>
    </p:spTree>
    <p:extLst>
      <p:ext uri="{BB962C8B-B14F-4D97-AF65-F5344CB8AC3E}">
        <p14:creationId xmlns:p14="http://schemas.microsoft.com/office/powerpoint/2010/main" val="252338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099" y="614855"/>
            <a:ext cx="10471369" cy="5628290"/>
          </a:xfrm>
          <a:prstGeom prst="rect">
            <a:avLst/>
          </a:prstGeom>
        </p:spPr>
      </p:pic>
    </p:spTree>
    <p:extLst>
      <p:ext uri="{BB962C8B-B14F-4D97-AF65-F5344CB8AC3E}">
        <p14:creationId xmlns:p14="http://schemas.microsoft.com/office/powerpoint/2010/main" val="3360560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041" y="630620"/>
            <a:ext cx="10578661" cy="5596759"/>
          </a:xfrm>
          <a:prstGeom prst="rect">
            <a:avLst/>
          </a:prstGeom>
        </p:spPr>
      </p:pic>
    </p:spTree>
    <p:extLst>
      <p:ext uri="{BB962C8B-B14F-4D97-AF65-F5344CB8AC3E}">
        <p14:creationId xmlns:p14="http://schemas.microsoft.com/office/powerpoint/2010/main" val="2971024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Analyzing ANN development model performance</a:t>
            </a:r>
            <a:endParaRPr lang="en-US" sz="3600" dirty="0"/>
          </a:p>
        </p:txBody>
      </p:sp>
      <p:sp>
        <p:nvSpPr>
          <p:cNvPr id="3" name="Content Placeholder 2"/>
          <p:cNvSpPr>
            <a:spLocks noGrp="1"/>
          </p:cNvSpPr>
          <p:nvPr>
            <p:ph idx="1"/>
          </p:nvPr>
        </p:nvSpPr>
        <p:spPr/>
        <p:txBody>
          <a:bodyPr/>
          <a:lstStyle/>
          <a:p>
            <a:pPr marL="0" indent="0">
              <a:buNone/>
            </a:pPr>
            <a:r>
              <a:rPr lang="en-US" dirty="0" smtClean="0"/>
              <a:t>Looking at performance measure of development Model nn1:</a:t>
            </a:r>
          </a:p>
          <a:p>
            <a:r>
              <a:rPr lang="en-US" b="1" dirty="0" smtClean="0"/>
              <a:t>Rank table:</a:t>
            </a:r>
            <a:r>
              <a:rPr lang="en-US" dirty="0" smtClean="0"/>
              <a:t> Top </a:t>
            </a:r>
            <a:r>
              <a:rPr lang="en-US" dirty="0" err="1" smtClean="0"/>
              <a:t>decile</a:t>
            </a:r>
            <a:r>
              <a:rPr lang="en-US" dirty="0" smtClean="0"/>
              <a:t> has 77% response rate i.e. </a:t>
            </a:r>
            <a:r>
              <a:rPr lang="en-US" b="1" u="sng" dirty="0" smtClean="0"/>
              <a:t>5.1 times 15%</a:t>
            </a:r>
            <a:r>
              <a:rPr lang="en-US" b="1" dirty="0" smtClean="0"/>
              <a:t> </a:t>
            </a:r>
            <a:r>
              <a:rPr lang="en-US" dirty="0" smtClean="0"/>
              <a:t>overall response before applying ANN algorithm.</a:t>
            </a:r>
          </a:p>
          <a:p>
            <a:r>
              <a:rPr lang="en-US" b="1" dirty="0" smtClean="0"/>
              <a:t>Confusion Matrix:</a:t>
            </a:r>
            <a:r>
              <a:rPr lang="en-US" dirty="0" smtClean="0"/>
              <a:t> Correctness of prediction is </a:t>
            </a:r>
            <a:r>
              <a:rPr lang="en-US" b="1" u="sng" dirty="0" smtClean="0"/>
              <a:t>90.63%</a:t>
            </a:r>
            <a:endParaRPr lang="en-US" b="1" u="sng" dirty="0"/>
          </a:p>
        </p:txBody>
      </p:sp>
    </p:spTree>
    <p:extLst>
      <p:ext uri="{BB962C8B-B14F-4D97-AF65-F5344CB8AC3E}">
        <p14:creationId xmlns:p14="http://schemas.microsoft.com/office/powerpoint/2010/main" val="1635672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nn1 model on Holdout data</a:t>
            </a:r>
            <a:endParaRPr lang="en-US" dirty="0"/>
          </a:p>
        </p:txBody>
      </p:sp>
    </p:spTree>
    <p:extLst>
      <p:ext uri="{BB962C8B-B14F-4D97-AF65-F5344CB8AC3E}">
        <p14:creationId xmlns:p14="http://schemas.microsoft.com/office/powerpoint/2010/main" val="11518042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105" y="630620"/>
            <a:ext cx="10421006" cy="5612525"/>
          </a:xfrm>
          <a:prstGeom prst="rect">
            <a:avLst/>
          </a:prstGeom>
        </p:spPr>
      </p:pic>
    </p:spTree>
    <p:extLst>
      <p:ext uri="{BB962C8B-B14F-4D97-AF65-F5344CB8AC3E}">
        <p14:creationId xmlns:p14="http://schemas.microsoft.com/office/powerpoint/2010/main" val="2249139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Analyzing ANN model on unseen holdout data</a:t>
            </a:r>
            <a:endParaRPr lang="en-US" sz="3600" dirty="0"/>
          </a:p>
        </p:txBody>
      </p:sp>
      <p:sp>
        <p:nvSpPr>
          <p:cNvPr id="3" name="Content Placeholder 2"/>
          <p:cNvSpPr>
            <a:spLocks noGrp="1"/>
          </p:cNvSpPr>
          <p:nvPr>
            <p:ph idx="1"/>
          </p:nvPr>
        </p:nvSpPr>
        <p:spPr/>
        <p:txBody>
          <a:bodyPr/>
          <a:lstStyle/>
          <a:p>
            <a:pPr marL="0" indent="0">
              <a:buNone/>
            </a:pPr>
            <a:r>
              <a:rPr lang="en-US" dirty="0"/>
              <a:t>Looking at performance measure </a:t>
            </a:r>
            <a:r>
              <a:rPr lang="en-US" dirty="0" smtClean="0"/>
              <a:t>of Model nn1 on unseen data:</a:t>
            </a:r>
            <a:endParaRPr lang="en-US" dirty="0"/>
          </a:p>
          <a:p>
            <a:r>
              <a:rPr lang="en-US" b="1" dirty="0"/>
              <a:t>Rank table:</a:t>
            </a:r>
            <a:r>
              <a:rPr lang="en-US" dirty="0"/>
              <a:t> Top </a:t>
            </a:r>
            <a:r>
              <a:rPr lang="en-US" dirty="0" err="1"/>
              <a:t>decile</a:t>
            </a:r>
            <a:r>
              <a:rPr lang="en-US" dirty="0"/>
              <a:t> has </a:t>
            </a:r>
            <a:r>
              <a:rPr lang="en-US" dirty="0" smtClean="0"/>
              <a:t>72% </a:t>
            </a:r>
            <a:r>
              <a:rPr lang="en-US" dirty="0"/>
              <a:t>response rate i.e. </a:t>
            </a:r>
            <a:r>
              <a:rPr lang="en-US" b="1" u="sng" dirty="0" smtClean="0"/>
              <a:t>4 times 18%</a:t>
            </a:r>
            <a:r>
              <a:rPr lang="en-US" b="1" dirty="0" smtClean="0"/>
              <a:t> </a:t>
            </a:r>
            <a:r>
              <a:rPr lang="en-US" dirty="0" smtClean="0"/>
              <a:t>overall </a:t>
            </a:r>
            <a:r>
              <a:rPr lang="en-US" dirty="0"/>
              <a:t>response before applying </a:t>
            </a:r>
            <a:r>
              <a:rPr lang="en-US" dirty="0" smtClean="0"/>
              <a:t>ANN algorithm</a:t>
            </a:r>
            <a:r>
              <a:rPr lang="en-US" dirty="0"/>
              <a:t>.</a:t>
            </a:r>
          </a:p>
          <a:p>
            <a:r>
              <a:rPr lang="en-US" b="1" dirty="0"/>
              <a:t>Confusion Matrix:</a:t>
            </a:r>
            <a:r>
              <a:rPr lang="en-US" dirty="0"/>
              <a:t> Correctness of prediction is </a:t>
            </a:r>
            <a:r>
              <a:rPr lang="en-US" b="1" u="sng" dirty="0" smtClean="0"/>
              <a:t>88%</a:t>
            </a:r>
            <a:r>
              <a:rPr lang="en-US" b="1" dirty="0" smtClean="0"/>
              <a:t>.</a:t>
            </a:r>
            <a:endParaRPr lang="en-US" b="1" u="sng" dirty="0"/>
          </a:p>
          <a:p>
            <a:pPr marL="0" indent="0">
              <a:buNone/>
            </a:pPr>
            <a:endParaRPr lang="en-US" dirty="0"/>
          </a:p>
        </p:txBody>
      </p:sp>
    </p:spTree>
    <p:extLst>
      <p:ext uri="{BB962C8B-B14F-4D97-AF65-F5344CB8AC3E}">
        <p14:creationId xmlns:p14="http://schemas.microsoft.com/office/powerpoint/2010/main" val="1163984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a:t>
            </a:r>
          </a:p>
        </p:txBody>
      </p:sp>
      <p:sp>
        <p:nvSpPr>
          <p:cNvPr id="3" name="Text Placeholder 2"/>
          <p:cNvSpPr>
            <a:spLocks noGrp="1"/>
          </p:cNvSpPr>
          <p:nvPr>
            <p:ph type="body" idx="1"/>
          </p:nvPr>
        </p:nvSpPr>
        <p:spPr/>
        <p:txBody>
          <a:bodyPr/>
          <a:lstStyle/>
          <a:p>
            <a:r>
              <a:rPr lang="en-US" dirty="0" smtClean="0"/>
              <a:t>Advantages of ANN</a:t>
            </a:r>
            <a:endParaRPr lang="en-US" dirty="0"/>
          </a:p>
        </p:txBody>
      </p:sp>
      <p:sp>
        <p:nvSpPr>
          <p:cNvPr id="4" name="Content Placeholder 3"/>
          <p:cNvSpPr>
            <a:spLocks noGrp="1"/>
          </p:cNvSpPr>
          <p:nvPr>
            <p:ph sz="half" idx="2"/>
          </p:nvPr>
        </p:nvSpPr>
        <p:spPr/>
        <p:txBody>
          <a:bodyPr>
            <a:normAutofit lnSpcReduction="10000"/>
          </a:bodyPr>
          <a:lstStyle/>
          <a:p>
            <a:r>
              <a:rPr lang="en-US" dirty="0" smtClean="0"/>
              <a:t>Overcomes over fitting seen in CART due to ensemble nature</a:t>
            </a:r>
          </a:p>
          <a:p>
            <a:r>
              <a:rPr lang="en-US" dirty="0" smtClean="0"/>
              <a:t>Performs adequately good on unbalanced data full 10 </a:t>
            </a:r>
            <a:r>
              <a:rPr lang="en-US" dirty="0" err="1" smtClean="0"/>
              <a:t>deciles</a:t>
            </a:r>
            <a:endParaRPr lang="en-US" dirty="0" smtClean="0"/>
          </a:p>
          <a:p>
            <a:r>
              <a:rPr lang="en-US" dirty="0" smtClean="0"/>
              <a:t>Provided good prediction on unseen data 88% correct </a:t>
            </a:r>
          </a:p>
          <a:p>
            <a:endParaRPr lang="en-US" dirty="0"/>
          </a:p>
        </p:txBody>
      </p:sp>
      <p:sp>
        <p:nvSpPr>
          <p:cNvPr id="5" name="Text Placeholder 4"/>
          <p:cNvSpPr>
            <a:spLocks noGrp="1"/>
          </p:cNvSpPr>
          <p:nvPr>
            <p:ph type="body" sz="quarter" idx="3"/>
          </p:nvPr>
        </p:nvSpPr>
        <p:spPr/>
        <p:txBody>
          <a:bodyPr/>
          <a:lstStyle/>
          <a:p>
            <a:r>
              <a:rPr lang="en-US" dirty="0" smtClean="0"/>
              <a:t>Disadvantages of ANN</a:t>
            </a:r>
            <a:endParaRPr lang="en-US" dirty="0"/>
          </a:p>
        </p:txBody>
      </p:sp>
      <p:sp>
        <p:nvSpPr>
          <p:cNvPr id="6" name="Content Placeholder 5"/>
          <p:cNvSpPr>
            <a:spLocks noGrp="1"/>
          </p:cNvSpPr>
          <p:nvPr>
            <p:ph sz="quarter" idx="4"/>
          </p:nvPr>
        </p:nvSpPr>
        <p:spPr/>
        <p:txBody>
          <a:bodyPr>
            <a:normAutofit fontScale="77500" lnSpcReduction="20000"/>
          </a:bodyPr>
          <a:lstStyle/>
          <a:p>
            <a:r>
              <a:rPr lang="en-US" dirty="0" smtClean="0"/>
              <a:t>Black box </a:t>
            </a:r>
            <a:r>
              <a:rPr lang="mr-IN" dirty="0" smtClean="0"/>
              <a:t>–</a:t>
            </a:r>
            <a:r>
              <a:rPr lang="en-US" dirty="0" smtClean="0"/>
              <a:t> no visibility on feature contribution </a:t>
            </a:r>
          </a:p>
          <a:p>
            <a:r>
              <a:rPr lang="en-US" dirty="0" smtClean="0"/>
              <a:t>Complex and difficult to understand</a:t>
            </a:r>
          </a:p>
          <a:p>
            <a:r>
              <a:rPr lang="en-US" dirty="0" smtClean="0"/>
              <a:t>Scaling is must for dataset/variables</a:t>
            </a:r>
          </a:p>
          <a:p>
            <a:r>
              <a:rPr lang="en-US" dirty="0" smtClean="0"/>
              <a:t>Works only on continuous/numeric variables</a:t>
            </a:r>
          </a:p>
          <a:p>
            <a:r>
              <a:rPr lang="en-US" dirty="0" smtClean="0"/>
              <a:t>User has to assign class 0/1manually studying probability score generated by model</a:t>
            </a:r>
            <a:endParaRPr lang="en-US" dirty="0"/>
          </a:p>
        </p:txBody>
      </p:sp>
    </p:spTree>
    <p:extLst>
      <p:ext uri="{BB962C8B-B14F-4D97-AF65-F5344CB8AC3E}">
        <p14:creationId xmlns:p14="http://schemas.microsoft.com/office/powerpoint/2010/main" val="611011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2432681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Summary</a:t>
            </a:r>
            <a:endParaRPr lang="en-US" dirty="0"/>
          </a:p>
        </p:txBody>
      </p:sp>
      <p:sp>
        <p:nvSpPr>
          <p:cNvPr id="3" name="Content Placeholder 2"/>
          <p:cNvSpPr>
            <a:spLocks noGrp="1"/>
          </p:cNvSpPr>
          <p:nvPr>
            <p:ph idx="1"/>
          </p:nvPr>
        </p:nvSpPr>
        <p:spPr/>
        <p:txBody>
          <a:bodyPr/>
          <a:lstStyle/>
          <a:p>
            <a:r>
              <a:rPr lang="en-US" dirty="0" smtClean="0"/>
              <a:t>We have used </a:t>
            </a:r>
            <a:r>
              <a:rPr lang="en-US" dirty="0" err="1" smtClean="0"/>
              <a:t>HR_Employee_Attrition_Data.csv</a:t>
            </a:r>
            <a:r>
              <a:rPr lang="en-US" dirty="0" smtClean="0"/>
              <a:t> file for our analysis</a:t>
            </a:r>
          </a:p>
          <a:p>
            <a:r>
              <a:rPr lang="en-US" dirty="0" smtClean="0"/>
              <a:t>This file has got total 35 variables of mixed </a:t>
            </a:r>
            <a:r>
              <a:rPr lang="en-US" dirty="0" err="1" smtClean="0"/>
              <a:t>datatypes</a:t>
            </a:r>
            <a:endParaRPr lang="en-US" dirty="0" smtClean="0"/>
          </a:p>
          <a:p>
            <a:r>
              <a:rPr lang="en-US" dirty="0"/>
              <a:t> O</a:t>
            </a:r>
            <a:r>
              <a:rPr lang="en-US" dirty="0" smtClean="0"/>
              <a:t>ut of 35 variables, 9 are categorical variables</a:t>
            </a:r>
          </a:p>
          <a:p>
            <a:r>
              <a:rPr lang="en-US" dirty="0" smtClean="0"/>
              <a:t>Total 2940 records/observation</a:t>
            </a:r>
          </a:p>
          <a:p>
            <a:r>
              <a:rPr lang="en-US" dirty="0" smtClean="0"/>
              <a:t>With Attrition/Target rate ratio 4:21 </a:t>
            </a:r>
            <a:r>
              <a:rPr lang="mr-IN" dirty="0" smtClean="0"/>
              <a:t>–</a:t>
            </a:r>
            <a:r>
              <a:rPr lang="en-US" dirty="0" smtClean="0"/>
              <a:t>(</a:t>
            </a:r>
            <a:r>
              <a:rPr lang="en-US" dirty="0" err="1" smtClean="0"/>
              <a:t>Yes:No</a:t>
            </a:r>
            <a:r>
              <a:rPr lang="en-US" dirty="0" smtClean="0"/>
              <a:t>)</a:t>
            </a:r>
          </a:p>
          <a:p>
            <a:pPr marL="0" indent="0">
              <a:buNone/>
            </a:pP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042173528"/>
              </p:ext>
            </p:extLst>
          </p:nvPr>
        </p:nvGraphicFramePr>
        <p:xfrm>
          <a:off x="9102436" y="4572000"/>
          <a:ext cx="1794161" cy="1099849"/>
        </p:xfrm>
        <a:graphic>
          <a:graphicData uri="http://schemas.openxmlformats.org/presentationml/2006/ole">
            <mc:AlternateContent xmlns:mc="http://schemas.openxmlformats.org/markup-compatibility/2006">
              <mc:Choice xmlns:v="urn:schemas-microsoft-com:vml" Requires="v">
                <p:oleObj spid="_x0000_s1054" name="Worksheet" showAsIcon="1" r:id="rId3" imgW="965200" imgH="609600" progId="Excel.Sheet.12">
                  <p:embed/>
                </p:oleObj>
              </mc:Choice>
              <mc:Fallback>
                <p:oleObj name="Worksheet" showAsIcon="1" r:id="rId3" imgW="965200" imgH="609600" progId="Excel.Sheet.12">
                  <p:embed/>
                  <p:pic>
                    <p:nvPicPr>
                      <p:cNvPr id="0" name=""/>
                      <p:cNvPicPr/>
                      <p:nvPr/>
                    </p:nvPicPr>
                    <p:blipFill>
                      <a:blip r:embed="rId4"/>
                      <a:stretch>
                        <a:fillRect/>
                      </a:stretch>
                    </p:blipFill>
                    <p:spPr>
                      <a:xfrm>
                        <a:off x="9102436" y="4572000"/>
                        <a:ext cx="1794161" cy="1099849"/>
                      </a:xfrm>
                      <a:prstGeom prst="rect">
                        <a:avLst/>
                      </a:prstGeom>
                      <a:ln>
                        <a:solidFill>
                          <a:schemeClr val="accent1"/>
                        </a:solidFill>
                      </a:ln>
                    </p:spPr>
                  </p:pic>
                </p:oleObj>
              </mc:Fallback>
            </mc:AlternateContent>
          </a:graphicData>
        </a:graphic>
      </p:graphicFrame>
    </p:spTree>
    <p:extLst>
      <p:ext uri="{BB962C8B-B14F-4D97-AF65-F5344CB8AC3E}">
        <p14:creationId xmlns:p14="http://schemas.microsoft.com/office/powerpoint/2010/main" val="2215584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3" name="Subtitle 2"/>
          <p:cNvSpPr>
            <a:spLocks noGrp="1"/>
          </p:cNvSpPr>
          <p:nvPr>
            <p:ph type="subTitle" idx="1"/>
          </p:nvPr>
        </p:nvSpPr>
        <p:spPr>
          <a:xfrm>
            <a:off x="2740581" y="3657597"/>
            <a:ext cx="6815669" cy="1745676"/>
          </a:xfrm>
        </p:spPr>
        <p:txBody>
          <a:bodyPr>
            <a:normAutofit/>
          </a:bodyPr>
          <a:lstStyle/>
          <a:p>
            <a:r>
              <a:rPr lang="en-US" sz="1800" dirty="0" smtClean="0"/>
              <a:t>Please share your feedback/</a:t>
            </a:r>
            <a:r>
              <a:rPr lang="en-US" sz="1800" dirty="0" err="1" smtClean="0"/>
              <a:t>recmmondation</a:t>
            </a:r>
            <a:r>
              <a:rPr lang="en-US" sz="1800" dirty="0" smtClean="0"/>
              <a:t> </a:t>
            </a:r>
          </a:p>
          <a:p>
            <a:r>
              <a:rPr lang="en-US" sz="1800" dirty="0" smtClean="0"/>
              <a:t>Contact: Dushyant Bhavsar</a:t>
            </a:r>
          </a:p>
          <a:p>
            <a:r>
              <a:rPr lang="en-US" sz="1800" dirty="0" smtClean="0"/>
              <a:t>Email: </a:t>
            </a:r>
            <a:r>
              <a:rPr lang="en-US" sz="1800" dirty="0" smtClean="0">
                <a:hlinkClick r:id="rId2"/>
              </a:rPr>
              <a:t>bhavsar.dushyant@gmail.com</a:t>
            </a:r>
            <a:endParaRPr lang="en-US" sz="1800" dirty="0" smtClean="0"/>
          </a:p>
          <a:p>
            <a:r>
              <a:rPr lang="en-US" sz="1800" dirty="0" smtClean="0"/>
              <a:t>LinkedIn: </a:t>
            </a:r>
            <a:r>
              <a:rPr lang="en-US" sz="1800" u="sng" dirty="0">
                <a:hlinkClick r:id="rId3"/>
              </a:rPr>
              <a:t> https://</a:t>
            </a:r>
            <a:r>
              <a:rPr lang="en-US" sz="1800" u="sng" dirty="0">
                <a:hlinkClick r:id="rId3"/>
              </a:rPr>
              <a:t>www.linkedin.com/in/dushyant-bhavsar-02b1112</a:t>
            </a:r>
            <a:r>
              <a:rPr lang="en-US" sz="1800" u="sng" dirty="0"/>
              <a:t>5</a:t>
            </a:r>
          </a:p>
          <a:p>
            <a:endParaRPr lang="en-US" sz="1800" dirty="0"/>
          </a:p>
        </p:txBody>
      </p:sp>
    </p:spTree>
    <p:extLst>
      <p:ext uri="{BB962C8B-B14F-4D97-AF65-F5344CB8AC3E}">
        <p14:creationId xmlns:p14="http://schemas.microsoft.com/office/powerpoint/2010/main" val="3878064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E</a:t>
            </a:r>
            <a:r>
              <a:rPr lang="en-US" dirty="0" smtClean="0"/>
              <a:t>xploratory </a:t>
            </a:r>
            <a:r>
              <a:rPr lang="en-US" u="sng" dirty="0"/>
              <a:t>D</a:t>
            </a:r>
            <a:r>
              <a:rPr lang="en-US" dirty="0"/>
              <a:t>ata </a:t>
            </a:r>
            <a:r>
              <a:rPr lang="en-US" u="sng" dirty="0"/>
              <a:t>A</a:t>
            </a:r>
            <a:r>
              <a:rPr lang="en-US" dirty="0"/>
              <a:t>nalysis </a:t>
            </a:r>
            <a:r>
              <a:rPr lang="en-US" u="sng" dirty="0"/>
              <a:t>&amp;</a:t>
            </a:r>
            <a:r>
              <a:rPr lang="en-US" dirty="0"/>
              <a:t> </a:t>
            </a:r>
            <a:r>
              <a:rPr lang="en-US" u="sng" dirty="0"/>
              <a:t>P</a:t>
            </a:r>
            <a:r>
              <a:rPr lang="en-US" dirty="0"/>
              <a:t>reparation</a:t>
            </a:r>
          </a:p>
        </p:txBody>
      </p:sp>
      <p:sp>
        <p:nvSpPr>
          <p:cNvPr id="3" name="Content Placeholder 2"/>
          <p:cNvSpPr>
            <a:spLocks noGrp="1"/>
          </p:cNvSpPr>
          <p:nvPr>
            <p:ph idx="1"/>
          </p:nvPr>
        </p:nvSpPr>
        <p:spPr/>
        <p:txBody>
          <a:bodyPr/>
          <a:lstStyle/>
          <a:p>
            <a:r>
              <a:rPr lang="en-US" dirty="0"/>
              <a:t>Data Exploration is a crucial stage of predictive model. </a:t>
            </a:r>
            <a:r>
              <a:rPr lang="en-US" dirty="0" smtClean="0"/>
              <a:t>We can’t </a:t>
            </a:r>
            <a:r>
              <a:rPr lang="en-US" dirty="0"/>
              <a:t>build great and practical models unless </a:t>
            </a:r>
            <a:r>
              <a:rPr lang="en-US" dirty="0" smtClean="0"/>
              <a:t>we learn and </a:t>
            </a:r>
            <a:r>
              <a:rPr lang="en-US" dirty="0"/>
              <a:t>explore the data from begin to end</a:t>
            </a:r>
            <a:r>
              <a:rPr lang="en-US" dirty="0" smtClean="0"/>
              <a:t>.</a:t>
            </a:r>
          </a:p>
          <a:p>
            <a:r>
              <a:rPr lang="en-US" dirty="0"/>
              <a:t>This step can be done </a:t>
            </a:r>
            <a:r>
              <a:rPr lang="en-US" dirty="0" smtClean="0"/>
              <a:t>by </a:t>
            </a:r>
            <a:r>
              <a:rPr lang="en-US" dirty="0"/>
              <a:t>visualization and </a:t>
            </a:r>
            <a:r>
              <a:rPr lang="en-US" dirty="0" smtClean="0"/>
              <a:t>analysis </a:t>
            </a:r>
            <a:r>
              <a:rPr lang="en-US" dirty="0"/>
              <a:t>using </a:t>
            </a:r>
            <a:r>
              <a:rPr lang="en-US" dirty="0" smtClean="0"/>
              <a:t>excel/R </a:t>
            </a:r>
          </a:p>
          <a:p>
            <a:r>
              <a:rPr lang="en-US" dirty="0"/>
              <a:t>Variable </a:t>
            </a:r>
            <a:r>
              <a:rPr lang="en-US" dirty="0" smtClean="0"/>
              <a:t>Identification:</a:t>
            </a:r>
          </a:p>
          <a:p>
            <a:pPr marL="0" indent="0">
              <a:buNone/>
            </a:pPr>
            <a:r>
              <a:rPr lang="en-US" dirty="0"/>
              <a:t>	This </a:t>
            </a:r>
            <a:r>
              <a:rPr lang="en-US" dirty="0" smtClean="0"/>
              <a:t>dataset has </a:t>
            </a:r>
            <a:r>
              <a:rPr lang="en-US" dirty="0"/>
              <a:t>got 1 Response and 34 predictor/explanatory </a:t>
            </a:r>
            <a:r>
              <a:rPr lang="en-US" dirty="0" smtClean="0"/>
              <a:t>variables</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081362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E</a:t>
            </a:r>
            <a:r>
              <a:rPr lang="en-US" dirty="0"/>
              <a:t>xploratory </a:t>
            </a:r>
            <a:r>
              <a:rPr lang="en-US" u="sng" dirty="0"/>
              <a:t>D</a:t>
            </a:r>
            <a:r>
              <a:rPr lang="en-US" dirty="0"/>
              <a:t>ata </a:t>
            </a:r>
            <a:r>
              <a:rPr lang="en-US" u="sng" dirty="0"/>
              <a:t>A</a:t>
            </a:r>
            <a:r>
              <a:rPr lang="en-US" dirty="0"/>
              <a:t>nalysis </a:t>
            </a:r>
            <a:r>
              <a:rPr lang="en-US" u="sng" dirty="0"/>
              <a:t>&amp;</a:t>
            </a:r>
            <a:r>
              <a:rPr lang="en-US" dirty="0"/>
              <a:t> </a:t>
            </a:r>
            <a:r>
              <a:rPr lang="en-US" u="sng" dirty="0"/>
              <a:t>P</a:t>
            </a:r>
            <a:r>
              <a:rPr lang="en-US" dirty="0"/>
              <a:t>reparation</a:t>
            </a:r>
          </a:p>
        </p:txBody>
      </p:sp>
      <p:sp>
        <p:nvSpPr>
          <p:cNvPr id="3" name="Content Placeholder 2"/>
          <p:cNvSpPr>
            <a:spLocks noGrp="1"/>
          </p:cNvSpPr>
          <p:nvPr>
            <p:ph idx="1"/>
          </p:nvPr>
        </p:nvSpPr>
        <p:spPr>
          <a:xfrm>
            <a:off x="1295401" y="2543077"/>
            <a:ext cx="9601196" cy="3318936"/>
          </a:xfrm>
        </p:spPr>
        <p:txBody>
          <a:bodyPr>
            <a:normAutofit fontScale="77500" lnSpcReduction="20000"/>
          </a:bodyPr>
          <a:lstStyle/>
          <a:p>
            <a:r>
              <a:rPr lang="en-US" dirty="0" err="1" smtClean="0"/>
              <a:t>Univariate</a:t>
            </a:r>
            <a:r>
              <a:rPr lang="en-US" dirty="0" smtClean="0"/>
              <a:t> Analysis: </a:t>
            </a:r>
            <a:r>
              <a:rPr lang="en-US" dirty="0"/>
              <a:t> explore variables one by </a:t>
            </a:r>
            <a:r>
              <a:rPr lang="en-US" dirty="0" smtClean="0"/>
              <a:t>one for Central Tendency, Measure of dispersion etc.</a:t>
            </a:r>
          </a:p>
          <a:p>
            <a:r>
              <a:rPr lang="en-US" dirty="0"/>
              <a:t># converting </a:t>
            </a:r>
            <a:r>
              <a:rPr lang="en-US" dirty="0" smtClean="0"/>
              <a:t>all factor variable </a:t>
            </a:r>
            <a:r>
              <a:rPr lang="en-US" dirty="0"/>
              <a:t>into </a:t>
            </a:r>
            <a:r>
              <a:rPr lang="en-US" dirty="0" smtClean="0"/>
              <a:t>numeric</a:t>
            </a:r>
          </a:p>
          <a:p>
            <a:pPr marL="0" indent="0">
              <a:buNone/>
            </a:pPr>
            <a:r>
              <a:rPr lang="en-US" dirty="0"/>
              <a:t>	</a:t>
            </a:r>
            <a:r>
              <a:rPr lang="en-US" dirty="0" err="1" smtClean="0"/>
              <a:t>eg</a:t>
            </a:r>
            <a:r>
              <a:rPr lang="en-US" dirty="0"/>
              <a:t>. </a:t>
            </a:r>
            <a:r>
              <a:rPr lang="en-US" dirty="0" err="1" smtClean="0"/>
              <a:t>HREA$Department</a:t>
            </a:r>
            <a:r>
              <a:rPr lang="en-US" dirty="0" smtClean="0"/>
              <a:t> </a:t>
            </a:r>
            <a:r>
              <a:rPr lang="en-US" dirty="0"/>
              <a:t>&lt;- </a:t>
            </a:r>
            <a:r>
              <a:rPr lang="en-US" dirty="0" err="1" smtClean="0"/>
              <a:t>as.numeric</a:t>
            </a:r>
            <a:r>
              <a:rPr lang="en-US" dirty="0" smtClean="0"/>
              <a:t>(</a:t>
            </a:r>
            <a:r>
              <a:rPr lang="en-US" dirty="0" err="1" smtClean="0"/>
              <a:t>as.factor</a:t>
            </a:r>
            <a:r>
              <a:rPr lang="en-US" dirty="0" smtClean="0"/>
              <a:t>(</a:t>
            </a:r>
            <a:r>
              <a:rPr lang="en-US" dirty="0" err="1" smtClean="0"/>
              <a:t>HREA$Department</a:t>
            </a:r>
            <a:r>
              <a:rPr lang="en-US" dirty="0" smtClean="0"/>
              <a:t>))</a:t>
            </a:r>
          </a:p>
          <a:p>
            <a:r>
              <a:rPr lang="en-US" dirty="0"/>
              <a:t>#check for missing values in </a:t>
            </a:r>
            <a:r>
              <a:rPr lang="en-US" dirty="0" smtClean="0"/>
              <a:t>data </a:t>
            </a:r>
            <a:r>
              <a:rPr lang="en-US" dirty="0"/>
              <a:t>set (using R)</a:t>
            </a:r>
          </a:p>
          <a:p>
            <a:pPr marL="0" indent="0">
              <a:buNone/>
            </a:pPr>
            <a:r>
              <a:rPr lang="en-US" dirty="0"/>
              <a:t>	</a:t>
            </a:r>
            <a:r>
              <a:rPr lang="en-US" dirty="0" smtClean="0"/>
              <a:t>table(</a:t>
            </a:r>
            <a:r>
              <a:rPr lang="en-US" dirty="0" err="1" smtClean="0"/>
              <a:t>is.na</a:t>
            </a:r>
            <a:r>
              <a:rPr lang="en-US" dirty="0" smtClean="0"/>
              <a:t>(HREA))</a:t>
            </a:r>
            <a:endParaRPr lang="en-US" dirty="0"/>
          </a:p>
          <a:p>
            <a:pPr marL="0" indent="0">
              <a:buNone/>
            </a:pPr>
            <a:r>
              <a:rPr lang="en-US" dirty="0"/>
              <a:t>	</a:t>
            </a:r>
            <a:r>
              <a:rPr lang="en-US" dirty="0" err="1" smtClean="0"/>
              <a:t>colSums</a:t>
            </a:r>
            <a:r>
              <a:rPr lang="en-US" dirty="0" smtClean="0"/>
              <a:t>(</a:t>
            </a:r>
            <a:r>
              <a:rPr lang="en-US" dirty="0" err="1" smtClean="0"/>
              <a:t>is.na</a:t>
            </a:r>
            <a:r>
              <a:rPr lang="en-US" dirty="0" smtClean="0"/>
              <a:t>(HREA))</a:t>
            </a:r>
          </a:p>
          <a:p>
            <a:r>
              <a:rPr lang="en-US" dirty="0"/>
              <a:t># Normality analysis via Histogram </a:t>
            </a:r>
            <a:r>
              <a:rPr lang="en-US" dirty="0" smtClean="0"/>
              <a:t>(Visual -refer next slide)</a:t>
            </a:r>
            <a:endParaRPr lang="en-US" dirty="0"/>
          </a:p>
          <a:p>
            <a:pPr marL="0" indent="0">
              <a:buNone/>
            </a:pPr>
            <a:r>
              <a:rPr lang="en-US" dirty="0" smtClean="0"/>
              <a:t>	</a:t>
            </a:r>
            <a:r>
              <a:rPr lang="en-US" dirty="0" err="1" smtClean="0"/>
              <a:t>eg</a:t>
            </a:r>
            <a:r>
              <a:rPr lang="en-US" dirty="0"/>
              <a:t>. </a:t>
            </a:r>
            <a:r>
              <a:rPr lang="en-US" dirty="0" err="1" smtClean="0"/>
              <a:t>hist</a:t>
            </a:r>
            <a:r>
              <a:rPr lang="en-US" dirty="0" smtClean="0"/>
              <a:t>(</a:t>
            </a:r>
            <a:r>
              <a:rPr lang="en-US" dirty="0" err="1" smtClean="0"/>
              <a:t>HREA$DailyRate</a:t>
            </a:r>
            <a:r>
              <a:rPr lang="en-US" dirty="0"/>
              <a:t>, main ="</a:t>
            </a:r>
            <a:r>
              <a:rPr lang="en-US" dirty="0" err="1"/>
              <a:t>DailyRate</a:t>
            </a:r>
            <a:r>
              <a:rPr lang="en-US" dirty="0"/>
              <a:t>",</a:t>
            </a:r>
            <a:r>
              <a:rPr lang="en-US" dirty="0" err="1"/>
              <a:t>xlab</a:t>
            </a:r>
            <a:r>
              <a:rPr lang="en-US" dirty="0"/>
              <a:t>="") </a:t>
            </a:r>
            <a:endParaRPr lang="en-US" dirty="0" smtClean="0"/>
          </a:p>
          <a:p>
            <a:pPr marL="0" indent="0">
              <a:buNone/>
            </a:pPr>
            <a:endParaRPr lang="en-US" dirty="0" smtClean="0"/>
          </a:p>
          <a:p>
            <a:endParaRPr lang="en-US" dirty="0"/>
          </a:p>
          <a:p>
            <a:pPr marL="0" indent="0">
              <a:buNone/>
            </a:pPr>
            <a:endParaRPr lang="en-US" dirty="0"/>
          </a:p>
        </p:txBody>
      </p:sp>
    </p:spTree>
    <p:extLst>
      <p:ext uri="{BB962C8B-B14F-4D97-AF65-F5344CB8AC3E}">
        <p14:creationId xmlns:p14="http://schemas.microsoft.com/office/powerpoint/2010/main" val="1063958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637308"/>
            <a:ext cx="10377055" cy="5597237"/>
          </a:xfrm>
          <a:prstGeom prst="rect">
            <a:avLst/>
          </a:prstGeom>
        </p:spPr>
      </p:pic>
    </p:spTree>
    <p:extLst>
      <p:ext uri="{BB962C8B-B14F-4D97-AF65-F5344CB8AC3E}">
        <p14:creationId xmlns:p14="http://schemas.microsoft.com/office/powerpoint/2010/main" val="1582856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E</a:t>
            </a:r>
            <a:r>
              <a:rPr lang="en-US" dirty="0"/>
              <a:t>xploratory </a:t>
            </a:r>
            <a:r>
              <a:rPr lang="en-US" u="sng" dirty="0"/>
              <a:t>D</a:t>
            </a:r>
            <a:r>
              <a:rPr lang="en-US" dirty="0"/>
              <a:t>ata </a:t>
            </a:r>
            <a:r>
              <a:rPr lang="en-US" u="sng" dirty="0"/>
              <a:t>A</a:t>
            </a:r>
            <a:r>
              <a:rPr lang="en-US" dirty="0"/>
              <a:t>nalysis </a:t>
            </a:r>
            <a:r>
              <a:rPr lang="en-US" u="sng" dirty="0"/>
              <a:t>&amp;</a:t>
            </a:r>
            <a:r>
              <a:rPr lang="en-US" dirty="0"/>
              <a:t> </a:t>
            </a:r>
            <a:r>
              <a:rPr lang="en-US" u="sng" dirty="0"/>
              <a:t>P</a:t>
            </a:r>
            <a:r>
              <a:rPr lang="en-US" dirty="0"/>
              <a:t>reparation</a:t>
            </a:r>
          </a:p>
        </p:txBody>
      </p:sp>
      <p:sp>
        <p:nvSpPr>
          <p:cNvPr id="3" name="Content Placeholder 2"/>
          <p:cNvSpPr>
            <a:spLocks noGrp="1"/>
          </p:cNvSpPr>
          <p:nvPr>
            <p:ph idx="1"/>
          </p:nvPr>
        </p:nvSpPr>
        <p:spPr/>
        <p:txBody>
          <a:bodyPr>
            <a:normAutofit fontScale="62500" lnSpcReduction="20000"/>
          </a:bodyPr>
          <a:lstStyle/>
          <a:p>
            <a:r>
              <a:rPr lang="en-US" dirty="0"/>
              <a:t>#Outlier checking using Boxplot </a:t>
            </a:r>
            <a:r>
              <a:rPr lang="en-US" dirty="0" smtClean="0"/>
              <a:t>(Visual -refer next slide)</a:t>
            </a:r>
            <a:r>
              <a:rPr lang="en-US" dirty="0"/>
              <a:t>	</a:t>
            </a:r>
            <a:endParaRPr lang="en-US" dirty="0" smtClean="0"/>
          </a:p>
          <a:p>
            <a:pPr marL="0" indent="0">
              <a:buNone/>
            </a:pPr>
            <a:r>
              <a:rPr lang="en-US" dirty="0"/>
              <a:t>	</a:t>
            </a:r>
            <a:r>
              <a:rPr lang="en-US" dirty="0" err="1" smtClean="0"/>
              <a:t>eg</a:t>
            </a:r>
            <a:r>
              <a:rPr lang="en-US" dirty="0" smtClean="0"/>
              <a:t>. boxplot(</a:t>
            </a:r>
            <a:r>
              <a:rPr lang="en-US" dirty="0" err="1" smtClean="0"/>
              <a:t>HREA$DailyRate</a:t>
            </a:r>
            <a:r>
              <a:rPr lang="en-US" dirty="0"/>
              <a:t>, main ="</a:t>
            </a:r>
            <a:r>
              <a:rPr lang="en-US" dirty="0" err="1"/>
              <a:t>DailyRate</a:t>
            </a:r>
            <a:r>
              <a:rPr lang="en-US" dirty="0"/>
              <a:t>",</a:t>
            </a:r>
            <a:r>
              <a:rPr lang="en-US" dirty="0" err="1"/>
              <a:t>xlab</a:t>
            </a:r>
            <a:r>
              <a:rPr lang="en-US" dirty="0"/>
              <a:t>="") </a:t>
            </a:r>
          </a:p>
          <a:p>
            <a:r>
              <a:rPr lang="en-US" dirty="0" smtClean="0"/>
              <a:t>Drop </a:t>
            </a:r>
            <a:r>
              <a:rPr lang="en-US" dirty="0"/>
              <a:t>unwanted or non-contributing variables from data set </a:t>
            </a:r>
            <a:r>
              <a:rPr lang="en-US" dirty="0" smtClean="0"/>
              <a:t>(post visual </a:t>
            </a:r>
            <a:r>
              <a:rPr lang="en-US" dirty="0"/>
              <a:t>analysis)</a:t>
            </a:r>
          </a:p>
          <a:p>
            <a:pPr marL="0" indent="0">
              <a:buNone/>
            </a:pPr>
            <a:r>
              <a:rPr lang="en-US" dirty="0"/>
              <a:t>	 #drop unwanted columns (using R)</a:t>
            </a:r>
          </a:p>
          <a:p>
            <a:pPr marL="0" indent="0">
              <a:buNone/>
            </a:pPr>
            <a:r>
              <a:rPr lang="en-US" dirty="0"/>
              <a:t>	</a:t>
            </a:r>
            <a:r>
              <a:rPr lang="en-US" dirty="0" err="1"/>
              <a:t>rp</a:t>
            </a:r>
            <a:r>
              <a:rPr lang="en-US" dirty="0"/>
              <a:t> &lt;- c(9,10,20,22,27) </a:t>
            </a:r>
            <a:r>
              <a:rPr lang="mr-IN" dirty="0"/>
              <a:t>–</a:t>
            </a:r>
            <a:r>
              <a:rPr lang="en-US" dirty="0"/>
              <a:t> Employee count, number, Over18, Std. </a:t>
            </a:r>
            <a:r>
              <a:rPr lang="en-US" dirty="0" err="1"/>
              <a:t>Hrs</a:t>
            </a:r>
            <a:r>
              <a:rPr lang="en-US" dirty="0"/>
              <a:t>, rate</a:t>
            </a:r>
          </a:p>
          <a:p>
            <a:pPr marL="0" indent="0">
              <a:buNone/>
            </a:pPr>
            <a:r>
              <a:rPr lang="en-US" dirty="0"/>
              <a:t>	HREA &lt;- (HREA[, -</a:t>
            </a:r>
            <a:r>
              <a:rPr lang="en-US" dirty="0" err="1"/>
              <a:t>rp</a:t>
            </a:r>
            <a:r>
              <a:rPr lang="en-US" dirty="0" smtClean="0"/>
              <a:t>])</a:t>
            </a:r>
          </a:p>
          <a:p>
            <a:r>
              <a:rPr lang="en-US" dirty="0"/>
              <a:t>#Check </a:t>
            </a:r>
            <a:r>
              <a:rPr lang="en-US" dirty="0" err="1"/>
              <a:t>skewness</a:t>
            </a:r>
            <a:r>
              <a:rPr lang="en-US" dirty="0"/>
              <a:t> in data </a:t>
            </a:r>
          </a:p>
          <a:p>
            <a:pPr marL="0" indent="0">
              <a:buNone/>
            </a:pPr>
            <a:r>
              <a:rPr lang="en-US" dirty="0"/>
              <a:t>	</a:t>
            </a:r>
            <a:r>
              <a:rPr lang="en-US" dirty="0" err="1" smtClean="0"/>
              <a:t>eg</a:t>
            </a:r>
            <a:r>
              <a:rPr lang="en-US" dirty="0" smtClean="0"/>
              <a:t>. </a:t>
            </a:r>
            <a:r>
              <a:rPr lang="en-US" dirty="0" err="1" smtClean="0"/>
              <a:t>skewness</a:t>
            </a:r>
            <a:r>
              <a:rPr lang="en-US" dirty="0" smtClean="0"/>
              <a:t>(</a:t>
            </a:r>
            <a:r>
              <a:rPr lang="en-US" dirty="0" err="1" smtClean="0"/>
              <a:t>HREA.scaled$MonthlyIncome</a:t>
            </a:r>
            <a:r>
              <a:rPr lang="en-US" dirty="0" smtClean="0"/>
              <a:t>)</a:t>
            </a:r>
          </a:p>
          <a:p>
            <a:r>
              <a:rPr lang="en-US" dirty="0" smtClean="0"/>
              <a:t>#scaling </a:t>
            </a:r>
            <a:r>
              <a:rPr lang="en-US" dirty="0"/>
              <a:t>the </a:t>
            </a:r>
            <a:r>
              <a:rPr lang="en-US" dirty="0" smtClean="0"/>
              <a:t>variables/transformation (except target variable)</a:t>
            </a:r>
          </a:p>
          <a:p>
            <a:pPr marL="0" indent="0">
              <a:buNone/>
            </a:pPr>
            <a:r>
              <a:rPr lang="en-US" dirty="0"/>
              <a:t>	</a:t>
            </a:r>
            <a:r>
              <a:rPr lang="en-US" dirty="0" err="1" smtClean="0"/>
              <a:t>eg</a:t>
            </a:r>
            <a:r>
              <a:rPr lang="en-US" dirty="0"/>
              <a:t>. </a:t>
            </a:r>
            <a:r>
              <a:rPr lang="en-US" dirty="0" err="1" smtClean="0"/>
              <a:t>HREA.scaled</a:t>
            </a:r>
            <a:r>
              <a:rPr lang="en-US" dirty="0" smtClean="0"/>
              <a:t> </a:t>
            </a:r>
            <a:r>
              <a:rPr lang="en-US" dirty="0"/>
              <a:t>&lt;- </a:t>
            </a:r>
            <a:r>
              <a:rPr lang="en-US" dirty="0" smtClean="0"/>
              <a:t>scale(HREA)  </a:t>
            </a:r>
          </a:p>
          <a:p>
            <a:pPr marL="0" indent="0">
              <a:buNone/>
            </a:pPr>
            <a:endParaRPr lang="en-US" dirty="0"/>
          </a:p>
        </p:txBody>
      </p:sp>
    </p:spTree>
    <p:extLst>
      <p:ext uri="{BB962C8B-B14F-4D97-AF65-F5344CB8AC3E}">
        <p14:creationId xmlns:p14="http://schemas.microsoft.com/office/powerpoint/2010/main" val="213952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545" y="609601"/>
            <a:ext cx="10390909" cy="5624944"/>
          </a:xfrm>
          <a:prstGeom prst="rect">
            <a:avLst/>
          </a:prstGeom>
        </p:spPr>
      </p:pic>
    </p:spTree>
    <p:extLst>
      <p:ext uri="{BB962C8B-B14F-4D97-AF65-F5344CB8AC3E}">
        <p14:creationId xmlns:p14="http://schemas.microsoft.com/office/powerpoint/2010/main" val="174489314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562</TotalTime>
  <Words>1201</Words>
  <Application>Microsoft Office PowerPoint</Application>
  <PresentationFormat>Custom</PresentationFormat>
  <Paragraphs>153</Paragraphs>
  <Slides>40</Slides>
  <Notes>0</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40</vt:i4>
      </vt:variant>
    </vt:vector>
  </HeadingPairs>
  <TitlesOfParts>
    <vt:vector size="44" baseType="lpstr">
      <vt:lpstr>Organic</vt:lpstr>
      <vt:lpstr>Worksheet</vt:lpstr>
      <vt:lpstr>Document</vt:lpstr>
      <vt:lpstr>Microsoft Word Document</vt:lpstr>
      <vt:lpstr>Data Mining</vt:lpstr>
      <vt:lpstr>INDEX</vt:lpstr>
      <vt:lpstr>Objective</vt:lpstr>
      <vt:lpstr>Data Summary</vt:lpstr>
      <vt:lpstr>Exploratory Data Analysis &amp; Preparation</vt:lpstr>
      <vt:lpstr>Exploratory Data Analysis &amp; Preparation</vt:lpstr>
      <vt:lpstr>PowerPoint Presentation</vt:lpstr>
      <vt:lpstr>Exploratory Data Analysis &amp; Preparation</vt:lpstr>
      <vt:lpstr>PowerPoint Presentation</vt:lpstr>
      <vt:lpstr>Exploratory Data Analysis &amp; Preparation</vt:lpstr>
      <vt:lpstr>Hypothesis</vt:lpstr>
      <vt:lpstr>Hypothesis validation using Linear regression</vt:lpstr>
      <vt:lpstr>Hypothesis validation using Linear regression</vt:lpstr>
      <vt:lpstr>Let’s build model now</vt:lpstr>
      <vt:lpstr>CART</vt:lpstr>
      <vt:lpstr>PowerPoint Presentation</vt:lpstr>
      <vt:lpstr>Analyzing CART development model performance</vt:lpstr>
      <vt:lpstr>Run CART model on Holdout data</vt:lpstr>
      <vt:lpstr>PowerPoint Presentation</vt:lpstr>
      <vt:lpstr>Analyzing CART model m1 on unseen holdout data</vt:lpstr>
      <vt:lpstr>Take-away</vt:lpstr>
      <vt:lpstr>Let’s build model now</vt:lpstr>
      <vt:lpstr>Random Forest(RF)</vt:lpstr>
      <vt:lpstr>PowerPoint Presentation</vt:lpstr>
      <vt:lpstr>Analyzing RF development model performance</vt:lpstr>
      <vt:lpstr>Run RF model on Holdout data</vt:lpstr>
      <vt:lpstr>PowerPoint Presentation</vt:lpstr>
      <vt:lpstr>Analyzing RF model on unseen holdout data</vt:lpstr>
      <vt:lpstr>Take-away</vt:lpstr>
      <vt:lpstr>Let’s build model now</vt:lpstr>
      <vt:lpstr>Artificial Neural Network(ANN)</vt:lpstr>
      <vt:lpstr>PowerPoint Presentation</vt:lpstr>
      <vt:lpstr>PowerPoint Presentation</vt:lpstr>
      <vt:lpstr>Analyzing ANN development model performance</vt:lpstr>
      <vt:lpstr>Run nn1 model on Holdout data</vt:lpstr>
      <vt:lpstr>PowerPoint Presentation</vt:lpstr>
      <vt:lpstr>Analyzing ANN model on unseen holdout data</vt:lpstr>
      <vt:lpstr>Take-away</vt:lpstr>
      <vt:lpstr>Thank You</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 Group 7</dc:title>
  <dc:creator>Microsoft Office User</dc:creator>
  <cp:lastModifiedBy>Bhavsar, Dushyant</cp:lastModifiedBy>
  <cp:revision>54</cp:revision>
  <dcterms:created xsi:type="dcterms:W3CDTF">2017-07-09T05:07:13Z</dcterms:created>
  <dcterms:modified xsi:type="dcterms:W3CDTF">2017-07-11T09:58:17Z</dcterms:modified>
</cp:coreProperties>
</file>